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556" r:id="rId2"/>
    <p:sldId id="560" r:id="rId3"/>
    <p:sldId id="610" r:id="rId4"/>
    <p:sldId id="621" r:id="rId5"/>
    <p:sldId id="622" r:id="rId6"/>
    <p:sldId id="612" r:id="rId7"/>
    <p:sldId id="607" r:id="rId8"/>
    <p:sldId id="611" r:id="rId9"/>
    <p:sldId id="613" r:id="rId10"/>
    <p:sldId id="614" r:id="rId11"/>
    <p:sldId id="615" r:id="rId12"/>
    <p:sldId id="616" r:id="rId13"/>
    <p:sldId id="617" r:id="rId14"/>
    <p:sldId id="618" r:id="rId15"/>
    <p:sldId id="627" r:id="rId16"/>
    <p:sldId id="559" r:id="rId17"/>
    <p:sldId id="620" r:id="rId18"/>
    <p:sldId id="561" r:id="rId19"/>
    <p:sldId id="629" r:id="rId20"/>
    <p:sldId id="630" r:id="rId21"/>
    <p:sldId id="562" r:id="rId22"/>
    <p:sldId id="565" r:id="rId23"/>
    <p:sldId id="566" r:id="rId24"/>
    <p:sldId id="568" r:id="rId25"/>
    <p:sldId id="638" r:id="rId26"/>
    <p:sldId id="639" r:id="rId27"/>
    <p:sldId id="644" r:id="rId28"/>
    <p:sldId id="571" r:id="rId29"/>
    <p:sldId id="569" r:id="rId30"/>
    <p:sldId id="572" r:id="rId31"/>
    <p:sldId id="573" r:id="rId32"/>
    <p:sldId id="574" r:id="rId33"/>
    <p:sldId id="575" r:id="rId34"/>
    <p:sldId id="576" r:id="rId35"/>
    <p:sldId id="577" r:id="rId36"/>
    <p:sldId id="578" r:id="rId37"/>
    <p:sldId id="645" r:id="rId38"/>
    <p:sldId id="646" r:id="rId39"/>
    <p:sldId id="647" r:id="rId40"/>
    <p:sldId id="648" r:id="rId41"/>
    <p:sldId id="649" r:id="rId42"/>
    <p:sldId id="650" r:id="rId43"/>
    <p:sldId id="579" r:id="rId44"/>
    <p:sldId id="580" r:id="rId45"/>
    <p:sldId id="581" r:id="rId46"/>
    <p:sldId id="582" r:id="rId47"/>
    <p:sldId id="583" r:id="rId48"/>
    <p:sldId id="584" r:id="rId49"/>
    <p:sldId id="586" r:id="rId50"/>
    <p:sldId id="587" r:id="rId51"/>
    <p:sldId id="632" r:id="rId52"/>
    <p:sldId id="633" r:id="rId53"/>
    <p:sldId id="635" r:id="rId54"/>
    <p:sldId id="636" r:id="rId55"/>
    <p:sldId id="637" r:id="rId56"/>
    <p:sldId id="589" r:id="rId57"/>
    <p:sldId id="590" r:id="rId58"/>
    <p:sldId id="591" r:id="rId59"/>
    <p:sldId id="592" r:id="rId60"/>
    <p:sldId id="593" r:id="rId61"/>
    <p:sldId id="594" r:id="rId62"/>
    <p:sldId id="595" r:id="rId63"/>
    <p:sldId id="596" r:id="rId64"/>
    <p:sldId id="605" r:id="rId65"/>
    <p:sldId id="606" r:id="rId66"/>
    <p:sldId id="598" r:id="rId67"/>
    <p:sldId id="599" r:id="rId68"/>
    <p:sldId id="600" r:id="rId69"/>
    <p:sldId id="601" r:id="rId70"/>
    <p:sldId id="623" r:id="rId71"/>
    <p:sldId id="624" r:id="rId72"/>
    <p:sldId id="625" r:id="rId73"/>
    <p:sldId id="634" r:id="rId74"/>
    <p:sldId id="626" r:id="rId75"/>
    <p:sldId id="628" r:id="rId76"/>
    <p:sldId id="651" r:id="rId77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17">
          <p15:clr>
            <a:srgbClr val="A4A3A4"/>
          </p15:clr>
        </p15:guide>
        <p15:guide id="2" orient="horz" pos="1847">
          <p15:clr>
            <a:srgbClr val="A4A3A4"/>
          </p15:clr>
        </p15:guide>
        <p15:guide id="3" orient="horz" pos="657">
          <p15:clr>
            <a:srgbClr val="A4A3A4"/>
          </p15:clr>
        </p15:guide>
        <p15:guide id="4" orient="horz" pos="4032">
          <p15:clr>
            <a:srgbClr val="A4A3A4"/>
          </p15:clr>
        </p15:guide>
        <p15:guide id="5" orient="horz" pos="934">
          <p15:clr>
            <a:srgbClr val="A4A3A4"/>
          </p15:clr>
        </p15:guide>
        <p15:guide id="6" orient="horz" pos="3749">
          <p15:clr>
            <a:srgbClr val="A4A3A4"/>
          </p15:clr>
        </p15:guide>
        <p15:guide id="7" orient="horz" pos="1075">
          <p15:clr>
            <a:srgbClr val="A4A3A4"/>
          </p15:clr>
        </p15:guide>
        <p15:guide id="8" orient="horz" pos="1203">
          <p15:clr>
            <a:srgbClr val="A4A3A4"/>
          </p15:clr>
        </p15:guide>
        <p15:guide id="9" orient="horz" pos="4199">
          <p15:clr>
            <a:srgbClr val="A4A3A4"/>
          </p15:clr>
        </p15:guide>
        <p15:guide id="10" orient="horz" pos="1728">
          <p15:clr>
            <a:srgbClr val="A4A3A4"/>
          </p15:clr>
        </p15:guide>
        <p15:guide id="11" orient="horz" pos="1729">
          <p15:clr>
            <a:srgbClr val="A4A3A4"/>
          </p15:clr>
        </p15:guide>
        <p15:guide id="12" orient="horz" pos="4140">
          <p15:clr>
            <a:srgbClr val="A4A3A4"/>
          </p15:clr>
        </p15:guide>
        <p15:guide id="13" pos="3022">
          <p15:clr>
            <a:srgbClr val="A4A3A4"/>
          </p15:clr>
        </p15:guide>
        <p15:guide id="14" pos="5477">
          <p15:clr>
            <a:srgbClr val="A4A3A4"/>
          </p15:clr>
        </p15:guide>
        <p15:guide id="15" pos="4319">
          <p15:clr>
            <a:srgbClr val="A4A3A4"/>
          </p15:clr>
        </p15:guide>
        <p15:guide id="16" pos="1470">
          <p15:clr>
            <a:srgbClr val="A4A3A4"/>
          </p15:clr>
        </p15:guide>
        <p15:guide id="17" pos="281">
          <p15:clr>
            <a:srgbClr val="A4A3A4"/>
          </p15:clr>
        </p15:guide>
        <p15:guide id="18" pos="2741">
          <p15:clr>
            <a:srgbClr val="A4A3A4"/>
          </p15:clr>
        </p15:guide>
        <p15:guide id="19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0015"/>
    <a:srgbClr val="0092D2"/>
    <a:srgbClr val="009CD1"/>
    <a:srgbClr val="B1B9BD"/>
    <a:srgbClr val="89979D"/>
    <a:srgbClr val="62747C"/>
    <a:srgbClr val="3B515B"/>
    <a:srgbClr val="DCDCDC"/>
    <a:srgbClr val="B4B4B4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5" autoAdjust="0"/>
    <p:restoredTop sz="85764"/>
  </p:normalViewPr>
  <p:slideViewPr>
    <p:cSldViewPr snapToGrid="0" snapToObjects="1">
      <p:cViewPr varScale="1">
        <p:scale>
          <a:sx n="82" d="100"/>
          <a:sy n="82" d="100"/>
        </p:scale>
        <p:origin x="-1464" y="-104"/>
      </p:cViewPr>
      <p:guideLst>
        <p:guide orient="horz" pos="3717"/>
        <p:guide orient="horz" pos="1847"/>
        <p:guide orient="horz" pos="657"/>
        <p:guide orient="horz" pos="4032"/>
        <p:guide orient="horz" pos="934"/>
        <p:guide orient="horz" pos="3749"/>
        <p:guide orient="horz" pos="1075"/>
        <p:guide orient="horz" pos="1203"/>
        <p:guide orient="horz" pos="4199"/>
        <p:guide orient="horz" pos="1728"/>
        <p:guide orient="horz" pos="1729"/>
        <p:guide orient="horz" pos="4140"/>
        <p:guide pos="3022"/>
        <p:guide pos="5477"/>
        <p:guide pos="4319"/>
        <p:guide pos="1470"/>
        <p:guide pos="281"/>
        <p:guide pos="2741"/>
        <p:guide pos="2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3B8-5142-5243-8747-1F305A937668}" type="datetimeFigureOut">
              <a:rPr lang="de-DE" smtClean="0">
                <a:latin typeface="TheSans UHH Bold Caps"/>
              </a:rPr>
              <a:t>01/07/20</a:t>
            </a:fld>
            <a:endParaRPr lang="de-DE" dirty="0">
              <a:latin typeface="TheSans UHH Bold Cap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51A-4269-3349-B3CC-0AFD8485E50A}" type="slidenum">
              <a:rPr lang="de-DE" smtClean="0">
                <a:latin typeface="TheSans UHH Bold Caps"/>
              </a:rPr>
              <a:t>‹#›</a:t>
            </a:fld>
            <a:endParaRPr lang="de-DE" dirty="0">
              <a:latin typeface="TheSans UHH Bold Caps"/>
            </a:endParaRPr>
          </a:p>
        </p:txBody>
      </p:sp>
    </p:spTree>
    <p:extLst>
      <p:ext uri="{BB962C8B-B14F-4D97-AF65-F5344CB8AC3E}">
        <p14:creationId xmlns:p14="http://schemas.microsoft.com/office/powerpoint/2010/main" val="1461388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heSans UHH Bold Caps"/>
              </a:defRPr>
            </a:lvl1pPr>
          </a:lstStyle>
          <a:p>
            <a:fld id="{FC7BB34A-E9E0-164A-AE59-348CE25F601F}" type="datetimeFigureOut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heSans UHH Bold Caps"/>
              </a:defRPr>
            </a:lvl1pPr>
          </a:lstStyle>
          <a:p>
            <a:fld id="{0053D800-90B3-984F-9A52-23098A3E953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2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s://en.wikipedia.org/wiki/Proportionality_(mathematics)" TargetMode="Externa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2197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Missing space after right parenthesis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Bad indentation on second bullet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5242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9965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51076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9553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7228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2660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73154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48658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80986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73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1645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minority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Xhosa which is spoken by 7 million people in South Africa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less-studied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Turkish which is spoken by around 88 million people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resource poor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Bengali although it is spoken by around 200 million people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7121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935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50206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76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026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minority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Xhosa which is spoken by 7 million people in South Africa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less-studied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Turkish which is spoken by around 88 million people</a:t>
            </a:r>
          </a:p>
          <a:p>
            <a:pPr marL="342900" indent="-342900">
              <a:lnSpc>
                <a:spcPct val="200000"/>
              </a:lnSpc>
              <a:spcBef>
                <a:spcPct val="20000"/>
              </a:spcBef>
              <a:buClr>
                <a:srgbClr val="3333CC"/>
              </a:buClr>
              <a:buSzPct val="60000"/>
              <a:buFont typeface="Wingdings" pitchFamily="2" charset="2"/>
              <a:buChar char="n"/>
            </a:pPr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a resource poor language</a:t>
            </a:r>
          </a:p>
          <a:p>
            <a:pPr marL="742950" lvl="1" indent="-285750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r>
              <a:rPr lang="en-US" sz="1600" kern="0" dirty="0" smtClean="0">
                <a:solidFill>
                  <a:srgbClr val="000000"/>
                </a:solidFill>
                <a:latin typeface="Tahoma"/>
                <a:ea typeface="ＭＳ Ｐゴシック"/>
              </a:rPr>
              <a:t>Bengali although it is spoken by around 200 million people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770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1269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8951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n-gram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approximation follows 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the Markov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assumption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that a future event (in this case, the next word) can be predicted using a relatively short history (for the example, one or two words)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8124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interested on</a:t>
            </a:r>
            <a:r>
              <a:rPr lang="en-US" baseline="0" dirty="0" smtClean="0"/>
              <a:t> the best model that fits the data. Best model e is selected by considering how well it explains the date p(</a:t>
            </a:r>
            <a:r>
              <a:rPr lang="en-US" baseline="0" dirty="0" err="1" smtClean="0"/>
              <a:t>f|e</a:t>
            </a:r>
            <a:r>
              <a:rPr lang="en-US" baseline="0" dirty="0" smtClean="0"/>
              <a:t>) and how good it flows in general p(e)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Bayes’ theorem then shows that the posterior probabilities are </a:t>
            </a:r>
            <a:r>
              <a:rPr kumimoji="1" lang="en-US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  <a:hlinkClick r:id="rId3" tooltip="Proportionality (mathematics)"/>
              </a:rPr>
              <a:t>proportional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 to the numerator:</a:t>
            </a: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e hat is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</a:t>
            </a:r>
            <a:r>
              <a:rPr kumimoji="1" lang="en-US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th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</a:t>
            </a:r>
            <a:r>
              <a:rPr kumimoji="1" lang="en-US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epoint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estimate of the posterior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PMingLiU" pitchFamily="18" charset="-120"/>
              <a:cs typeface="新細明體" charset="0"/>
            </a:endParaRPr>
          </a:p>
          <a:p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delete posterior</a:t>
            </a:r>
          </a:p>
          <a:p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argmax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PMingLiU" pitchFamily="18" charset="-120"/>
                <a:cs typeface="新細明體" charset="0"/>
              </a:rPr>
              <a:t> is equal put return 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Arial" charset="0"/>
              <a:ea typeface="PMingLiU" pitchFamily="18" charset="-120"/>
              <a:cs typeface="新細明體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39459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9593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53392F-6392-4C7C-92E6-44D58C282877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2172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400" b="0" i="0">
                <a:solidFill>
                  <a:srgbClr val="000000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TITLE OF PRESENTATION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44230"/>
            <a:ext cx="6099602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 smtClean="0"/>
              <a:t>Name OF PRESENTER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 smtClean="0"/>
          </a:p>
        </p:txBody>
      </p:sp>
      <p:pic>
        <p:nvPicPr>
          <p:cNvPr id="5" name="Picture 4" descr="LT_logo_newsitem_575x5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9700"/>
            <a:ext cx="1262785" cy="1262785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498600" y="161901"/>
            <a:ext cx="4800600" cy="8668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VENUE</a:t>
            </a:r>
          </a:p>
          <a:p>
            <a:pPr lvl="0"/>
            <a:r>
              <a:rPr lang="de-DE" dirty="0" smtClean="0"/>
              <a:t>DATE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354700" y="5607353"/>
            <a:ext cx="7074799" cy="4334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 smtClean="0"/>
              <a:t>email@informatik.uni-hamburg.de</a:t>
            </a:r>
            <a:endParaRPr lang="de-DE" dirty="0" smtClean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53200"/>
            <a:ext cx="7958138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s-IS" dirty="0" smtClean="0"/>
              <a:t>SS2016</a:t>
            </a:r>
            <a:r>
              <a:rPr lang="de-DE" dirty="0" smtClean="0"/>
              <a:t>  |  Computer Science Department  |   FG LT  -  Prof. Dr. Chris Biemann  |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744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SS2016  |  Computer Science Department  |   FG LT  -  Prof. Dr. Chris Biemann  |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4AFD-F65F-FC46-AA80-A60BDBC43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5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SS2016  |  Computer Science Department  |   FG LT  -  Prof. Dr. Chris Biemann  |</a:t>
            </a:r>
            <a:endParaRPr lang="en-US" altLang="zh-CN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8EB5DD-F483-4D84-8518-36857E0B2B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004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46482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58C"/>
              </a:buClr>
              <a:buFont typeface="Lucida Grande"/>
              <a:buChar char="▪"/>
              <a:defRPr sz="2000">
                <a:latin typeface="TheSans UHH Regular"/>
                <a:cs typeface="TheSans UHH Regular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4300"/>
            <a:ext cx="589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727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199" y="1638300"/>
            <a:ext cx="8229602" cy="466089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1" y="339700"/>
            <a:ext cx="58674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8663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perd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200" y="1625600"/>
            <a:ext cx="8229600" cy="4673600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TheSans UHH Bold"/>
                <a:cs typeface="TheSans UHH 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ACHTUNG: Diese Folie ist ausschließlich für den Textversand gedacht, nicht für die Präsentation am </a:t>
            </a:r>
            <a:r>
              <a:rPr lang="de-DE" dirty="0" err="1" smtClean="0"/>
              <a:t>Beamer</a:t>
            </a:r>
            <a:r>
              <a:rPr lang="de-DE" dirty="0" smtClean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 fremdsprachige Satzteile eingebaut (AVAIL®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Wefox</a:t>
            </a:r>
            <a:r>
              <a:rPr lang="de-DE" dirty="0" smtClean="0"/>
              <a:t>™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aussi</a:t>
            </a:r>
            <a:r>
              <a:rPr lang="de-DE" dirty="0" smtClean="0"/>
              <a:t> la </a:t>
            </a:r>
            <a:r>
              <a:rPr lang="de-DE" dirty="0" err="1" smtClean="0"/>
              <a:t>Kerning</a:t>
            </a:r>
            <a:r>
              <a:rPr lang="de-DE" dirty="0" smtClean="0"/>
              <a:t>), um die Wirkung in anderen Sprachen zu testen. In Lateinisch sieht zum Beispiel fast jede Schrift gut aus. </a:t>
            </a:r>
            <a:r>
              <a:rPr lang="de-DE" dirty="0" err="1" smtClean="0"/>
              <a:t>Quod</a:t>
            </a:r>
            <a:r>
              <a:rPr lang="de-DE" dirty="0" smtClean="0"/>
              <a:t> </a:t>
            </a:r>
            <a:r>
              <a:rPr lang="de-DE" dirty="0" err="1" smtClean="0"/>
              <a:t>erat</a:t>
            </a:r>
            <a:r>
              <a:rPr lang="de-DE" dirty="0" smtClean="0"/>
              <a:t> </a:t>
            </a:r>
            <a:r>
              <a:rPr lang="de-DE" dirty="0" err="1" smtClean="0"/>
              <a:t>demonstrandum</a:t>
            </a:r>
            <a:r>
              <a:rPr lang="de-DE" dirty="0" smtClean="0"/>
              <a:t>. Seit 1975 fehlen in den meisten Testtexten die Zahlen, weswegen nach </a:t>
            </a:r>
            <a:r>
              <a:rPr lang="de-DE" dirty="0" err="1" smtClean="0"/>
              <a:t>TypoGb</a:t>
            </a:r>
            <a:r>
              <a:rPr lang="de-DE" dirty="0" smtClean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 smtClean="0"/>
              <a:t>Âçcèñtë</a:t>
            </a:r>
            <a:r>
              <a:rPr lang="de-DE" dirty="0" smtClean="0"/>
              <a:t>, die in neueren Schriften aber fast immer enthalten sind. Ein wichtiges aber schwierig zu integrierendes Feld sind </a:t>
            </a:r>
            <a:r>
              <a:rPr lang="de-DE" dirty="0" err="1" smtClean="0"/>
              <a:t>OpenType</a:t>
            </a:r>
            <a:r>
              <a:rPr lang="de-DE" dirty="0" smtClean="0"/>
              <a:t>-Funktionalitäten. Je nach Software und Voreinstellungen können eingebaute Kapitälchen, </a:t>
            </a:r>
            <a:r>
              <a:rPr lang="de-DE" dirty="0" err="1" smtClean="0"/>
              <a:t>Kerning</a:t>
            </a:r>
            <a:r>
              <a:rPr lang="de-DE" dirty="0" smtClean="0"/>
              <a:t> oder Ligaturen (sehr pfiffig) nicht richtig dargestellt </a:t>
            </a:r>
            <a:r>
              <a:rPr lang="de-DE" dirty="0" err="1" smtClean="0"/>
              <a:t>werden.Dies</a:t>
            </a:r>
            <a:r>
              <a:rPr lang="de-DE" dirty="0" smtClean="0"/>
              <a:t>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5334"/>
            <a:ext cx="5956300" cy="903865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Manchmal Sätze, die alle Buchstaben des Alphabets enthalten man nennt diese Sätze </a:t>
            </a:r>
            <a:r>
              <a:rPr lang="de-DE" dirty="0" err="1" smtClean="0"/>
              <a:t>Pangrams</a:t>
            </a:r>
            <a:r>
              <a:rPr lang="de-DE" dirty="0" smtClean="0"/>
              <a:t>. Sehr bekannt ist dieser</a:t>
            </a:r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7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4732" y="1714500"/>
            <a:ext cx="3913094" cy="46355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1714500"/>
            <a:ext cx="3907543" cy="4635500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24732" y="339700"/>
            <a:ext cx="5976068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559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text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1816100"/>
            <a:ext cx="3913094" cy="4533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651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83199"/>
            <a:ext cx="9144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9144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Grafiken, Tabellen etc.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8817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25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 flipV="1">
            <a:off x="0" y="6423314"/>
            <a:ext cx="9144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r>
              <a:rPr lang="de-DE" smtClean="0"/>
              <a:t>SS2016  |  Computer Science Department  |   FG LT  -  Prof. Dr. Chris Biemann  |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410352" y="0"/>
            <a:ext cx="2733648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T_logo_newsitem_150x150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4135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7" r:id="rId4"/>
    <p:sldLayoutId id="2147483663" r:id="rId5"/>
    <p:sldLayoutId id="2147483669" r:id="rId6"/>
    <p:sldLayoutId id="2147483662" r:id="rId7"/>
    <p:sldLayoutId id="2147483674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0.png"/><Relationship Id="rId4" Type="http://schemas.openxmlformats.org/officeDocument/2006/relationships/image" Target="../media/image140.png"/><Relationship Id="rId5" Type="http://schemas.openxmlformats.org/officeDocument/2006/relationships/image" Target="../media/image170.png"/><Relationship Id="rId6" Type="http://schemas.openxmlformats.org/officeDocument/2006/relationships/image" Target="../media/image180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160.png"/><Relationship Id="rId10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9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0.emf"/><Relationship Id="rId7" Type="http://schemas.openxmlformats.org/officeDocument/2006/relationships/oleObject" Target="../embeddings/oleObject10.bin"/><Relationship Id="rId8" Type="http://schemas.openxmlformats.org/officeDocument/2006/relationships/image" Target="../media/image3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25.emf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33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emf"/><Relationship Id="rId4" Type="http://schemas.openxmlformats.org/officeDocument/2006/relationships/image" Target="../media/image25.emf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nlp.stanford.edu/projects/nmt/Luong-Cho-Manning-NMT-ACL2016-v4.pdf" TargetMode="External"/><Relationship Id="rId3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noisy channel model, word alignment, phrase-based translation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600200"/>
            <a:ext cx="8001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/>
              <a:t>Jurafsky</a:t>
            </a:r>
            <a:r>
              <a:rPr lang="en-US" sz="1600" dirty="0"/>
              <a:t>, D. and Martin, J. H. (2009): Speech and Language Processing. An Introduction to Natural Language Processing, Computational Linguistics and Speech Recognition. Second Edition. Pearson: New Jersey: Chapter </a:t>
            </a:r>
            <a:r>
              <a:rPr lang="en-US" sz="1600" dirty="0" smtClean="0"/>
              <a:t>25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Material von Bonnie Dorr’s lecture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Material from Kevin Knight’s lecture at Berkeley, 2004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>
              <a:defRPr/>
            </a:pPr>
            <a:fld id="{ACC255F9-FDAA-DF46-A490-69DF5F87A9EC}" type="slidenum">
              <a:rPr lang="en-US" altLang="zh-CN" sz="1400" smtClean="0"/>
              <a:t>1</a:t>
            </a:fld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973588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18434" name="Picture 2" descr="elateret bille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33" y="2914651"/>
            <a:ext cx="6076709" cy="319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304800" y="1524000"/>
            <a:ext cx="8329914" cy="48577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Arabic is a transliteration of Meat balls in Arabic alphabet, with its English literal translation as “Paul is dead” 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1694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868" y="2083443"/>
            <a:ext cx="5916957" cy="333061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8688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304800" y="1524000"/>
            <a:ext cx="8329914" cy="48577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And if you think this happens only for complicated languages such as Arabic and Chinese </a:t>
            </a:r>
            <a:r>
              <a:rPr lang="mr-IN" sz="2000" dirty="0" smtClean="0"/>
              <a:t>…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90" y="4423971"/>
            <a:ext cx="8118568" cy="1386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7" y="2709150"/>
            <a:ext cx="7847635" cy="13402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11187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78023"/>
            <a:ext cx="8251825" cy="838200"/>
          </a:xfrm>
        </p:spPr>
        <p:txBody>
          <a:bodyPr/>
          <a:lstStyle/>
          <a:p>
            <a:pPr algn="l"/>
            <a:r>
              <a:rPr lang="en-US" sz="4000" dirty="0" smtClean="0"/>
              <a:t>Machine </a:t>
            </a:r>
            <a:r>
              <a:rPr lang="en-US" sz="4000" smtClean="0"/>
              <a:t>Translation Paradigms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1" y="1524000"/>
            <a:ext cx="8940477" cy="45608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are 4 MT Paradigms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Rule-based </a:t>
            </a:r>
            <a:r>
              <a:rPr lang="en-US" sz="2000" dirty="0"/>
              <a:t>machine translation or </a:t>
            </a:r>
            <a:r>
              <a:rPr lang="en-US" sz="2000" dirty="0" smtClean="0"/>
              <a:t>RBMT</a:t>
            </a:r>
          </a:p>
          <a:p>
            <a:pPr lvl="1"/>
            <a:r>
              <a:rPr lang="en-US" sz="1600" dirty="0"/>
              <a:t>A RBMT system is based on linking the structure of the given input sentence with the structure of the foreign output sentence. To translate a sentence from French to English, one </a:t>
            </a:r>
            <a:r>
              <a:rPr lang="en-US" sz="1600" dirty="0" smtClean="0"/>
              <a:t>needs:</a:t>
            </a:r>
          </a:p>
          <a:p>
            <a:pPr lvl="2"/>
            <a:r>
              <a:rPr lang="en-US" sz="1400" dirty="0" smtClean="0"/>
              <a:t>A </a:t>
            </a:r>
            <a:r>
              <a:rPr lang="en-US" sz="1400" dirty="0"/>
              <a:t>dictionary that will map each French word to an appropriate English word. </a:t>
            </a:r>
            <a:endParaRPr lang="en-US" sz="1400" dirty="0" smtClean="0"/>
          </a:p>
          <a:p>
            <a:pPr lvl="2"/>
            <a:r>
              <a:rPr lang="en-US" sz="1400" dirty="0" smtClean="0"/>
              <a:t>Rules </a:t>
            </a:r>
            <a:r>
              <a:rPr lang="en-US" sz="1400" dirty="0"/>
              <a:t>representing regular French sentence structure. </a:t>
            </a:r>
          </a:p>
          <a:p>
            <a:pPr lvl="2"/>
            <a:r>
              <a:rPr lang="en-US" sz="1400" dirty="0" smtClean="0"/>
              <a:t>Rules </a:t>
            </a:r>
            <a:r>
              <a:rPr lang="en-US" sz="1400" dirty="0"/>
              <a:t>representing regular English sentence structure. </a:t>
            </a:r>
          </a:p>
          <a:p>
            <a:pPr lvl="2"/>
            <a:r>
              <a:rPr lang="en-US" sz="1400" dirty="0" smtClean="0"/>
              <a:t>Rules </a:t>
            </a:r>
            <a:r>
              <a:rPr lang="en-US" sz="1400" dirty="0"/>
              <a:t>according to which one can relate these two structures together.</a:t>
            </a:r>
          </a:p>
          <a:p>
            <a:r>
              <a:rPr lang="en-US" sz="2000" dirty="0"/>
              <a:t>Example-based machine translation or </a:t>
            </a:r>
            <a:r>
              <a:rPr lang="en-US" sz="2000" dirty="0" smtClean="0"/>
              <a:t>EBMT</a:t>
            </a:r>
          </a:p>
          <a:p>
            <a:pPr lvl="1"/>
            <a:r>
              <a:rPr lang="en-US" sz="1600" dirty="0" smtClean="0"/>
              <a:t>For </a:t>
            </a:r>
            <a:r>
              <a:rPr lang="en-US" sz="1600" dirty="0"/>
              <a:t>example, if we train on the two sentences </a:t>
            </a:r>
            <a:r>
              <a:rPr lang="en-US" sz="1600" b="1" dirty="0"/>
              <a:t>"Good postgraduate students in the CSE </a:t>
            </a:r>
            <a:r>
              <a:rPr lang="en-US" sz="1600" b="1" dirty="0" smtClean="0"/>
              <a:t>department </a:t>
            </a:r>
            <a:r>
              <a:rPr lang="en-US" sz="1600" b="1" dirty="0"/>
              <a:t>are smart"</a:t>
            </a:r>
            <a:r>
              <a:rPr lang="en-US" sz="1600" dirty="0"/>
              <a:t> and </a:t>
            </a:r>
            <a:r>
              <a:rPr lang="en-US" sz="1600" b="1" dirty="0"/>
              <a:t>"Programmers are good people"</a:t>
            </a:r>
            <a:r>
              <a:rPr lang="en-US" sz="1600" dirty="0"/>
              <a:t> we would be able to translate </a:t>
            </a:r>
            <a:r>
              <a:rPr lang="en-US" sz="1600" b="1" dirty="0"/>
              <a:t>"Programmers in the CSE department are smart"</a:t>
            </a:r>
            <a:r>
              <a:rPr lang="en-US" sz="1600" dirty="0"/>
              <a:t> by just substituting the appropriate parts of the sentences.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624344" y="1216223"/>
            <a:ext cx="2268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www.babelfish.com</a:t>
            </a:r>
            <a:endParaRPr lang="en-US" sz="1400" b="1" dirty="0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6886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1" y="1524000"/>
            <a:ext cx="9067799" cy="45608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are 4 MT Paradigms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Statistical </a:t>
            </a:r>
            <a:r>
              <a:rPr lang="en-US" sz="2000" dirty="0"/>
              <a:t>machine translation or </a:t>
            </a:r>
            <a:r>
              <a:rPr lang="en-US" sz="2000" dirty="0" smtClean="0"/>
              <a:t>SMT</a:t>
            </a:r>
          </a:p>
          <a:p>
            <a:pPr lvl="1"/>
            <a:r>
              <a:rPr lang="en-US" sz="1500" dirty="0"/>
              <a:t>Mainly word or phrase-based translations</a:t>
            </a:r>
          </a:p>
          <a:p>
            <a:pPr lvl="1"/>
            <a:r>
              <a:rPr lang="en-US" sz="1500" dirty="0"/>
              <a:t>Translation are learned from actual data</a:t>
            </a:r>
          </a:p>
          <a:p>
            <a:pPr lvl="1"/>
            <a:r>
              <a:rPr lang="en-US" sz="1500" dirty="0"/>
              <a:t>Pro: Translations are learned automatically</a:t>
            </a:r>
          </a:p>
          <a:p>
            <a:pPr lvl="1"/>
            <a:r>
              <a:rPr lang="en-US" sz="1500" dirty="0"/>
              <a:t>Con: Difficult to model complex translation phenomena</a:t>
            </a:r>
          </a:p>
          <a:p>
            <a:pPr lvl="1"/>
            <a:endParaRPr lang="en-US" sz="1600" dirty="0"/>
          </a:p>
          <a:p>
            <a:r>
              <a:rPr lang="en-US" sz="2000" dirty="0"/>
              <a:t>Neural </a:t>
            </a:r>
            <a:r>
              <a:rPr lang="en-US" sz="2000" dirty="0" smtClean="0"/>
              <a:t>Machine </a:t>
            </a:r>
            <a:r>
              <a:rPr lang="en-US" sz="2000" dirty="0"/>
              <a:t>Translation or </a:t>
            </a:r>
            <a:r>
              <a:rPr lang="en-US" sz="2000" dirty="0" smtClean="0"/>
              <a:t>NMT</a:t>
            </a:r>
          </a:p>
          <a:p>
            <a:pPr lvl="1"/>
            <a:r>
              <a:rPr lang="en-US" sz="1600" dirty="0"/>
              <a:t>NMT is a simple new architecture for getting machines to learn to translate by modeling the whole translation process as one big artificial neural </a:t>
            </a:r>
            <a:r>
              <a:rPr lang="en-US" sz="1600" dirty="0" smtClean="0"/>
              <a:t>network</a:t>
            </a:r>
          </a:p>
          <a:p>
            <a:pPr lvl="1"/>
            <a:r>
              <a:rPr lang="en-US" sz="1600" dirty="0" smtClean="0"/>
              <a:t>The </a:t>
            </a:r>
            <a:r>
              <a:rPr lang="en-US" sz="1600" dirty="0"/>
              <a:t>most common models in NMT are based on the encoder-decoder </a:t>
            </a:r>
            <a:r>
              <a:rPr lang="en-US" sz="1600" dirty="0" smtClean="0"/>
              <a:t>architecture</a:t>
            </a:r>
          </a:p>
          <a:p>
            <a:pPr lvl="1"/>
            <a:r>
              <a:rPr lang="en-US" sz="1600" dirty="0" smtClean="0"/>
              <a:t>First</a:t>
            </a:r>
            <a:r>
              <a:rPr lang="en-US" sz="1600" dirty="0"/>
              <a:t>, the source sentence is encoded into a vector of </a:t>
            </a:r>
            <a:r>
              <a:rPr lang="en-US" sz="1600" dirty="0" err="1"/>
              <a:t>embeddings</a:t>
            </a:r>
            <a:r>
              <a:rPr lang="en-US" sz="1600" dirty="0"/>
              <a:t> of fixed length from which a decoder (decoder) generates translations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5624344" y="1216223"/>
            <a:ext cx="22687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https://</a:t>
            </a:r>
            <a:r>
              <a:rPr lang="en-US" sz="1400" b="1" dirty="0" err="1"/>
              <a:t>www.babelfish.com</a:t>
            </a:r>
            <a:endParaRPr lang="en-US" sz="1400" b="1" dirty="0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0" y="378023"/>
            <a:ext cx="8251825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en-US" sz="4000" smtClean="0"/>
              <a:t>Machine Translation Paradigms </a:t>
            </a:r>
            <a:endParaRPr lang="en-US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939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3906534" y="2078851"/>
            <a:ext cx="1377153" cy="2825444"/>
            <a:chOff x="3563888" y="1628800"/>
            <a:chExt cx="1836204" cy="3767259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3563888" y="1628800"/>
              <a:ext cx="1800200" cy="52689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Training</a:t>
              </a: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563888" y="2708920"/>
              <a:ext cx="1800200" cy="52689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Tuning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3599892" y="3786819"/>
              <a:ext cx="1800200" cy="52689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Decoding</a:t>
              </a: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3563888" y="4869160"/>
              <a:ext cx="1800200" cy="526899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Evaluating</a:t>
              </a:r>
            </a:p>
          </p:txBody>
        </p:sp>
        <p:cxnSp>
          <p:nvCxnSpPr>
            <p:cNvPr id="15" name="Straight Arrow Connector 14"/>
            <p:cNvCxnSpPr>
              <a:stCxn id="7" idx="2"/>
              <a:endCxn id="10" idx="0"/>
            </p:cNvCxnSpPr>
            <p:nvPr/>
          </p:nvCxnSpPr>
          <p:spPr bwMode="auto">
            <a:xfrm>
              <a:off x="4463988" y="2155699"/>
              <a:ext cx="0" cy="55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4499992" y="3235819"/>
              <a:ext cx="0" cy="55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Arrow Connector 16"/>
            <p:cNvCxnSpPr/>
            <p:nvPr/>
          </p:nvCxnSpPr>
          <p:spPr bwMode="auto">
            <a:xfrm>
              <a:off x="4485002" y="4315939"/>
              <a:ext cx="0" cy="55322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67" name="Slide Number Placeholder 66"/>
          <p:cNvSpPr>
            <a:spLocks noGrp="1"/>
          </p:cNvSpPr>
          <p:nvPr>
            <p:ph type="sldNum" sz="quarter" idx="11"/>
          </p:nvPr>
        </p:nvSpPr>
        <p:spPr>
          <a:xfrm>
            <a:off x="8057377" y="6442393"/>
            <a:ext cx="574216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2" name="Left Brace 1"/>
          <p:cNvSpPr/>
          <p:nvPr/>
        </p:nvSpPr>
        <p:spPr bwMode="auto">
          <a:xfrm>
            <a:off x="3599892" y="2080769"/>
            <a:ext cx="252636" cy="1240220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357754" y="2459960"/>
            <a:ext cx="1350150" cy="39517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Learning component</a:t>
            </a:r>
          </a:p>
        </p:txBody>
      </p:sp>
      <p:sp>
        <p:nvSpPr>
          <p:cNvPr id="35" name="Left Brace 34"/>
          <p:cNvSpPr/>
          <p:nvPr/>
        </p:nvSpPr>
        <p:spPr bwMode="auto">
          <a:xfrm>
            <a:off x="3599892" y="3655463"/>
            <a:ext cx="225633" cy="475616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2357534" y="3645160"/>
            <a:ext cx="1350150" cy="39517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Performance component</a:t>
            </a:r>
          </a:p>
        </p:txBody>
      </p:sp>
      <p:sp>
        <p:nvSpPr>
          <p:cNvPr id="41" name="Left Brace 40"/>
          <p:cNvSpPr/>
          <p:nvPr/>
        </p:nvSpPr>
        <p:spPr bwMode="auto">
          <a:xfrm>
            <a:off x="3599892" y="4465553"/>
            <a:ext cx="225633" cy="475616"/>
          </a:xfrm>
          <a:prstGeom prst="leftBrace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35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42" name="Rounded Rectangle 41"/>
          <p:cNvSpPr/>
          <p:nvPr/>
        </p:nvSpPr>
        <p:spPr bwMode="auto">
          <a:xfrm>
            <a:off x="2411760" y="4470683"/>
            <a:ext cx="1350150" cy="395174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350" dirty="0">
                <a:latin typeface="Helvetica" charset="0"/>
                <a:ea typeface="Helvetica" charset="0"/>
                <a:cs typeface="Helvetica" charset="0"/>
              </a:rPr>
              <a:t>Evaluation component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57901"/>
            <a:ext cx="8631593" cy="605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0"/>
              </a:spcBef>
              <a:buNone/>
              <a:defRPr sz="32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 smtClean="0"/>
              <a:t>MT pipeline is similar to many </a:t>
            </a:r>
          </a:p>
          <a:p>
            <a:r>
              <a:rPr lang="en-US" sz="4000" dirty="0" smtClean="0"/>
              <a:t>ML pipelines </a:t>
            </a:r>
            <a:endParaRPr lang="en-US" sz="4000" dirty="0"/>
          </a:p>
        </p:txBody>
      </p:sp>
      <p:sp>
        <p:nvSpPr>
          <p:cNvPr id="1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196685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Parallel Corpus: Training resource for MT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1" y="1524000"/>
            <a:ext cx="57150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Most popular:</a:t>
            </a:r>
          </a:p>
          <a:p>
            <a:r>
              <a:rPr lang="en-US" sz="2000" dirty="0" err="1" smtClean="0"/>
              <a:t>EuroParl</a:t>
            </a:r>
            <a:r>
              <a:rPr lang="en-US" sz="2000" dirty="0" smtClean="0"/>
              <a:t>: European parliament protocols in 11 languages</a:t>
            </a:r>
          </a:p>
          <a:p>
            <a:r>
              <a:rPr lang="en-US" sz="2000" dirty="0" smtClean="0"/>
              <a:t>Software manuals (KDE, Open Office …)</a:t>
            </a:r>
          </a:p>
          <a:p>
            <a:r>
              <a:rPr lang="en-US" sz="2000" dirty="0" smtClean="0"/>
              <a:t>Parallel webpages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For the remainder, we assume that we have a </a:t>
            </a:r>
            <a:r>
              <a:rPr lang="en-US" sz="2000" b="1" dirty="0" smtClean="0"/>
              <a:t>sentence-aligned </a:t>
            </a:r>
            <a:r>
              <a:rPr lang="en-US" sz="2000" dirty="0" smtClean="0"/>
              <a:t> parallel corpus.</a:t>
            </a:r>
          </a:p>
          <a:p>
            <a:r>
              <a:rPr lang="en-US" sz="2000" dirty="0" smtClean="0"/>
              <a:t>there are methods to get to aligned sentences from aligned documents</a:t>
            </a:r>
          </a:p>
          <a:p>
            <a:r>
              <a:rPr lang="en-US" sz="2000" dirty="0" smtClean="0"/>
              <a:t>there are methods to extract parallel sentences from comparable corpora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1447800"/>
            <a:ext cx="333441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3600" y="1295400"/>
            <a:ext cx="3009370" cy="1583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3600" y="3124200"/>
            <a:ext cx="3008971" cy="1491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3600" y="4953000"/>
            <a:ext cx="3009161" cy="1242492"/>
          </a:xfrm>
          <a:prstGeom prst="rect">
            <a:avLst/>
          </a:prstGeom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912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10242" name="Picture 2" descr="elateret bille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5" y="2132599"/>
            <a:ext cx="7787105" cy="280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58775" y="206712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Parallel Corpus: Training resource for MT</a:t>
            </a:r>
            <a:endParaRPr lang="en-US" sz="40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63346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Computing Translation Probabilities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Imagine that we want to translate from French (f) into English (e). </a:t>
            </a:r>
          </a:p>
          <a:p>
            <a:r>
              <a:rPr lang="en-US" sz="2400" dirty="0" smtClean="0"/>
              <a:t>Given </a:t>
            </a:r>
            <a:r>
              <a:rPr lang="en-US" sz="2400" dirty="0"/>
              <a:t>a parallel corpus we can estimate  </a:t>
            </a:r>
            <a:r>
              <a:rPr lang="en-US" sz="2400" i="1" dirty="0"/>
              <a:t>P(e | f</a:t>
            </a:r>
            <a:r>
              <a:rPr lang="en-US" sz="2400" i="1" dirty="0" smtClean="0"/>
              <a:t>). </a:t>
            </a:r>
            <a:r>
              <a:rPr lang="en-US" sz="2400" dirty="0"/>
              <a:t>The maximum likelihood estimation of </a:t>
            </a:r>
            <a:r>
              <a:rPr lang="en-US" sz="2400" i="1" dirty="0"/>
              <a:t>P(e | f) </a:t>
            </a:r>
            <a:r>
              <a:rPr lang="en-US" sz="2400" dirty="0"/>
              <a:t>is: </a:t>
            </a:r>
            <a:r>
              <a:rPr lang="en-US" sz="2400" i="1" dirty="0" err="1"/>
              <a:t>freq</a:t>
            </a:r>
            <a:r>
              <a:rPr lang="en-US" sz="2400" i="1" dirty="0"/>
              <a:t>(</a:t>
            </a:r>
            <a:r>
              <a:rPr lang="en-US" sz="2400" i="1" dirty="0" err="1"/>
              <a:t>e,f</a:t>
            </a:r>
            <a:r>
              <a:rPr lang="en-US" sz="2400" i="1" dirty="0"/>
              <a:t>)/</a:t>
            </a:r>
            <a:r>
              <a:rPr lang="en-US" sz="2400" i="1" dirty="0" err="1"/>
              <a:t>freq</a:t>
            </a:r>
            <a:r>
              <a:rPr lang="en-US" sz="2400" i="1" dirty="0"/>
              <a:t>(f)</a:t>
            </a:r>
          </a:p>
          <a:p>
            <a:r>
              <a:rPr lang="en-US" sz="2400" dirty="0"/>
              <a:t>Way too specific to get any reasonable </a:t>
            </a:r>
            <a:r>
              <a:rPr lang="en-US" sz="2400" dirty="0" smtClean="0"/>
              <a:t>frequencies when done on the basis of sentences, vast </a:t>
            </a:r>
            <a:r>
              <a:rPr lang="en-US" sz="2400" dirty="0"/>
              <a:t>majority of unseen data will have zero </a:t>
            </a:r>
            <a:r>
              <a:rPr lang="en-US" sz="2400" dirty="0" smtClean="0"/>
              <a:t>counts</a:t>
            </a:r>
            <a:endParaRPr lang="en-US" sz="2400" dirty="0"/>
          </a:p>
          <a:p>
            <a:r>
              <a:rPr lang="en-US" sz="2400" i="1" dirty="0"/>
              <a:t>P(e | f )</a:t>
            </a:r>
            <a:r>
              <a:rPr lang="en-US" sz="2400" dirty="0"/>
              <a:t> could be re-defined as:</a:t>
            </a:r>
          </a:p>
          <a:p>
            <a:pPr marL="0" indent="0">
              <a:buNone/>
            </a:pPr>
            <a:r>
              <a:rPr lang="en-US" sz="2400" dirty="0"/>
              <a:t>              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Problem: The English words maximizing </a:t>
            </a:r>
            <a:r>
              <a:rPr lang="en-US" sz="2400" dirty="0" smtClean="0"/>
              <a:t> </a:t>
            </a:r>
            <a:r>
              <a:rPr lang="en-US" sz="2400" i="1" dirty="0"/>
              <a:t>P(e | f ) </a:t>
            </a:r>
            <a:r>
              <a:rPr lang="en-US" sz="2400" dirty="0"/>
              <a:t>might not result in a readable sentence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83092"/>
              </p:ext>
            </p:extLst>
          </p:nvPr>
        </p:nvGraphicFramePr>
        <p:xfrm>
          <a:off x="3048000" y="4589463"/>
          <a:ext cx="3533775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3" imgW="1718640" imgH="411120" progId="Equation.3">
                  <p:embed/>
                </p:oleObj>
              </mc:Choice>
              <mc:Fallback>
                <p:oleObj name="Equation" r:id="rId3" imgW="1718640" imgH="411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589463"/>
                        <a:ext cx="3533775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443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 bwMode="auto">
              <a:xfrm>
                <a:off x="323528" y="1436204"/>
                <a:ext cx="8542971" cy="45073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>
                  <a:lnSpc>
                    <a:spcPct val="150000"/>
                  </a:lnSpc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itchFamily="2" charset="2"/>
                  <a:buChar char="n"/>
                  <a:defRPr sz="2400">
                    <a:latin typeface="+mn-lt"/>
                    <a:ea typeface="MS PGothic" pitchFamily="34" charset="-128"/>
                    <a:cs typeface="ＭＳ Ｐゴシック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Char char="n"/>
                  <a:defRPr sz="2800">
                    <a:latin typeface="+mn-lt"/>
                    <a:ea typeface="MS PGothic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itchFamily="2" charset="2"/>
                  <a:buChar char="n"/>
                  <a:defRPr sz="2400">
                    <a:latin typeface="+mn-lt"/>
                    <a:ea typeface="MS PGothic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itchFamily="2" charset="2"/>
                  <a:buChar char="n"/>
                  <a:defRPr sz="2000">
                    <a:latin typeface="+mn-lt"/>
                    <a:ea typeface="MS PGothic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itchFamily="2" charset="2"/>
                  <a:buChar char="n"/>
                  <a:defRPr sz="2000">
                    <a:latin typeface="+mn-lt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0"/>
                  <a:buChar char="n"/>
                  <a:defRPr sz="2000">
                    <a:latin typeface="+mn-lt"/>
                    <a:ea typeface="+mn-ea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0"/>
                  <a:buChar char="n"/>
                  <a:defRPr sz="2000">
                    <a:latin typeface="+mn-lt"/>
                    <a:ea typeface="+mn-ea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0"/>
                  <a:buChar char="n"/>
                  <a:defRPr sz="2000">
                    <a:latin typeface="+mn-lt"/>
                    <a:ea typeface="+mn-ea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charset="0"/>
                  <a:buChar char="n"/>
                  <a:defRPr sz="2000">
                    <a:latin typeface="+mn-lt"/>
                    <a:ea typeface="+mn-ea"/>
                  </a:defRPr>
                </a:lvl9pPr>
              </a:lstStyle>
              <a:p>
                <a:r>
                  <a:rPr lang="en-US" sz="2000" b="1" dirty="0" smtClean="0">
                    <a:latin typeface="Tahoma" charset="0"/>
                    <a:ea typeface="Tahoma" charset="0"/>
                    <a:cs typeface="Tahoma" charset="0"/>
                  </a:rPr>
                  <a:t>Translation model or </a:t>
                </a:r>
                <a14:m>
                  <m:oMath xmlns:m="http://schemas.openxmlformats.org/officeDocument/2006/math" xmlns="">
                    <m:r>
                      <a:rPr lang="en-US" sz="20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𝒑</m:t>
                    </m:r>
                    <m:d>
                      <m:dPr>
                        <m:ctrlPr>
                          <a:rPr lang="en-US" sz="20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20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𝒇</m:t>
                        </m:r>
                      </m:e>
                      <m:e>
                        <m:r>
                          <a:rPr lang="en-US" sz="20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𝒆</m:t>
                        </m:r>
                      </m:e>
                    </m:d>
                  </m:oMath>
                </a14:m>
                <a:endParaRPr lang="en-US" sz="2000" b="1" dirty="0" smtClean="0">
                  <a:latin typeface="Tahoma" charset="0"/>
                  <a:ea typeface="Tahoma" charset="0"/>
                  <a:cs typeface="Tahoma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assigns </a:t>
                </a:r>
                <a:r>
                  <a:rPr lang="en-US" sz="1800" dirty="0">
                    <a:latin typeface="Tahoma" charset="0"/>
                    <a:ea typeface="Tahoma" charset="0"/>
                    <a:cs typeface="Tahoma" charset="0"/>
                  </a:rPr>
                  <a:t>a conditional </a:t>
                </a: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probability </a:t>
                </a:r>
                <a14:m>
                  <m:oMath xmlns:m="http://schemas.openxmlformats.org/officeDocument/2006/math" xmlns="">
                    <m:r>
                      <a:rPr lang="en-US" sz="18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𝒑</m:t>
                    </m:r>
                    <m:d>
                      <m:dPr>
                        <m:ctrlPr>
                          <a:rPr lang="en-US" sz="18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18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𝒇</m:t>
                        </m:r>
                      </m:e>
                      <m:e>
                        <m:r>
                          <a:rPr lang="en-US" sz="1800" b="1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𝒆</m:t>
                        </m:r>
                      </m:e>
                    </m:d>
                  </m:oMath>
                </a14:m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 to </a:t>
                </a:r>
                <a:r>
                  <a:rPr lang="en-US" sz="1800" dirty="0">
                    <a:latin typeface="Tahoma" charset="0"/>
                    <a:ea typeface="Tahoma" charset="0"/>
                    <a:cs typeface="Tahoma" charset="0"/>
                  </a:rPr>
                  <a:t>any </a:t>
                </a: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foreign/English </a:t>
                </a:r>
                <a:r>
                  <a:rPr lang="en-US" sz="1800" dirty="0" err="1" smtClean="0">
                    <a:latin typeface="Tahoma" charset="0"/>
                    <a:ea typeface="Tahoma" charset="0"/>
                    <a:cs typeface="Tahoma" charset="0"/>
                  </a:rPr>
                  <a:t>bisentences</a:t>
                </a: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based on </a:t>
                </a:r>
                <a:r>
                  <a:rPr lang="en-US" sz="1800" dirty="0">
                    <a:latin typeface="Tahoma" charset="0"/>
                    <a:ea typeface="Tahoma" charset="0"/>
                    <a:cs typeface="Tahoma" charset="0"/>
                  </a:rPr>
                  <a:t>lexical translation and the notion of alignment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 xmlns=""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d>
                      <m:dPr>
                        <m:ctrlPr>
                          <a:rPr lang="en-US" sz="1800" b="0" i="1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𝑎𝑣𝑜𝑐𝑎𝑡</m:t>
                        </m:r>
                      </m:e>
                      <m:e>
                        <m:r>
                          <a:rPr lang="en-US" sz="1800" b="0" i="1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𝑙𝑎𝑤𝑦𝑒𝑟</m:t>
                        </m:r>
                      </m:e>
                    </m:d>
                  </m:oMath>
                </a14:m>
                <a:r>
                  <a:rPr lang="en-US" sz="1800" i="1" dirty="0" smtClean="0">
                    <a:latin typeface="Tahoma" charset="0"/>
                    <a:ea typeface="Tahoma" charset="0"/>
                    <a:cs typeface="Tahoma" charset="0"/>
                  </a:rPr>
                  <a:t> or </a:t>
                </a:r>
                <a14:m>
                  <m:oMath xmlns:m="http://schemas.openxmlformats.org/officeDocument/2006/math" xmlns=""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(</m:t>
                    </m:r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𝑎𝑣𝑜𝑐𝑎𝑡</m:t>
                    </m:r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|</m:t>
                    </m:r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𝑎𝑣𝑜𝑐𝑎𝑑𝑜</m:t>
                    </m:r>
                    <m:r>
                      <a:rPr lang="en-US" sz="18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)</m:t>
                    </m:r>
                  </m:oMath>
                </a14:m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 </a:t>
                </a:r>
                <a:endParaRPr lang="en-US" sz="2000" b="1" dirty="0" smtClean="0">
                  <a:latin typeface="Tahoma" charset="0"/>
                  <a:ea typeface="Tahoma" charset="0"/>
                  <a:cs typeface="Tahoma" charset="0"/>
                </a:endParaRPr>
              </a:p>
              <a:p>
                <a:r>
                  <a:rPr lang="en-US" sz="2000" b="1" dirty="0" smtClean="0">
                    <a:latin typeface="Tahoma" charset="0"/>
                    <a:ea typeface="Tahoma" charset="0"/>
                    <a:cs typeface="Tahoma" charset="0"/>
                  </a:rPr>
                  <a:t>Language model or </a:t>
                </a:r>
                <a14:m>
                  <m:oMath xmlns:m="http://schemas.openxmlformats.org/officeDocument/2006/math" xmlns="">
                    <m:r>
                      <a:rPr lang="en-US" sz="20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𝒑</m:t>
                    </m:r>
                    <m:r>
                      <a:rPr lang="en-US" sz="20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(</m:t>
                    </m:r>
                    <m:r>
                      <a:rPr lang="en-US" sz="20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𝒆</m:t>
                    </m:r>
                    <m:r>
                      <a:rPr lang="en-US" sz="2000" b="1" i="1" dirty="0">
                        <a:latin typeface="Cambria Math" charset="0"/>
                        <a:ea typeface="Tahoma" charset="0"/>
                        <a:cs typeface="Tahoma" charset="0"/>
                      </a:rPr>
                      <m:t>)</m:t>
                    </m:r>
                  </m:oMath>
                </a14:m>
                <a:endParaRPr lang="en-US" sz="2000" b="1" dirty="0" smtClean="0">
                  <a:latin typeface="Tahoma" charset="0"/>
                  <a:ea typeface="Tahoma" charset="0"/>
                  <a:cs typeface="Tahoma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>
                    <a:latin typeface="Tahoma" charset="0"/>
                    <a:ea typeface="Tahoma" charset="0"/>
                    <a:cs typeface="Tahoma" charset="0"/>
                  </a:rPr>
                  <a:t>h</a:t>
                </a: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elps to ensure fluency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uses </a:t>
                </a:r>
                <a:r>
                  <a:rPr lang="en-US" sz="1800" i="1" dirty="0" smtClean="0">
                    <a:latin typeface="Tahoma" charset="0"/>
                    <a:ea typeface="Tahoma" charset="0"/>
                    <a:cs typeface="Tahoma" charset="0"/>
                  </a:rPr>
                  <a:t>n-gram</a:t>
                </a:r>
                <a:r>
                  <a:rPr lang="en-US" sz="1800" dirty="0" smtClean="0">
                    <a:latin typeface="Tahoma" charset="0"/>
                    <a:ea typeface="Tahoma" charset="0"/>
                    <a:cs typeface="Tahoma" charset="0"/>
                  </a:rPr>
                  <a:t> approximation: the next word can be predicted using a short history (one or two words)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 xmlns=""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𝑒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𝐼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𝑎𝑡𝑒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𝑎𝑛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 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𝑎𝑝𝑝𝑙𝑒</m:t>
                    </m:r>
                    <m:r>
                      <a:rPr lang="en-US" sz="2000" b="0" i="1" smtClean="0">
                        <a:latin typeface="Cambria Math" charset="0"/>
                        <a:ea typeface="Tahoma" charset="0"/>
                        <a:cs typeface="Tahoma" charset="0"/>
                      </a:rPr>
                      <m:t> </m:t>
                    </m:r>
                  </m:oMath>
                </a14:m>
                <a:r>
                  <a:rPr lang="en-US" sz="2000" i="1" dirty="0" smtClean="0">
                    <a:latin typeface="Tahoma" charset="0"/>
                    <a:ea typeface="Tahoma" charset="0"/>
                    <a:cs typeface="Tahoma" charset="0"/>
                  </a:rPr>
                  <a:t>           </a:t>
                </a:r>
                <a14:m>
                  <m:oMath xmlns:m="http://schemas.openxmlformats.org/officeDocument/2006/math" xmlns=""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𝑒</m:t>
                        </m:r>
                      </m:e>
                    </m:d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𝐼</m:t>
                        </m:r>
                      </m:e>
                    </m:d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×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𝑎𝑡𝑒</m:t>
                        </m:r>
                      </m:e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𝐼</m:t>
                        </m:r>
                      </m:e>
                    </m:d>
                    <m:r>
                      <a:rPr lang="en-US" sz="2000" i="1" dirty="0">
                        <a:latin typeface="Cambria Math" charset="0"/>
                        <a:ea typeface="Tahoma" charset="0"/>
                        <a:cs typeface="Tahoma" charset="0"/>
                      </a:rPr>
                      <m:t>×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𝑎𝑛</m:t>
                        </m:r>
                      </m:e>
                      <m:e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𝐼</m:t>
                        </m:r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𝑎𝑡𝑒</m:t>
                        </m:r>
                      </m:e>
                    </m:d>
                    <m:r>
                      <a:rPr lang="en-US" sz="2000" i="1" dirty="0">
                        <a:latin typeface="Cambria Math" charset="0"/>
                        <a:ea typeface="Tahoma" charset="0"/>
                        <a:cs typeface="Tahoma" charset="0"/>
                      </a:rPr>
                      <m:t>×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𝑎𝑝𝑝𝑙𝑒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|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𝑎𝑡𝑒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,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𝑎𝑛</m:t>
                    </m:r>
                    <m:r>
                      <a:rPr lang="en-US" sz="2000" b="0" i="1" dirty="0" smtClean="0">
                        <a:latin typeface="Cambria Math" charset="0"/>
                        <a:ea typeface="Tahoma" charset="0"/>
                        <a:cs typeface="Tahoma" charset="0"/>
                      </a:rPr>
                      <m:t>)</m:t>
                    </m:r>
                  </m:oMath>
                </a14:m>
                <a:endParaRPr lang="en-US" sz="2000" i="1" dirty="0" smtClean="0">
                  <a:latin typeface="Tahoma" charset="0"/>
                  <a:ea typeface="Tahoma" charset="0"/>
                  <a:cs typeface="Tahoma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sz="1600" dirty="0">
                  <a:latin typeface="Tahoma" charset="0"/>
                  <a:ea typeface="Tahoma" charset="0"/>
                  <a:cs typeface="Tahoma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600" dirty="0" smtClean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1436204"/>
                <a:ext cx="8542971" cy="4507396"/>
              </a:xfrm>
              <a:prstGeom prst="rect">
                <a:avLst/>
              </a:prstGeom>
              <a:blipFill rotWithShape="0">
                <a:blip r:embed="rId3"/>
                <a:stretch>
                  <a:fillRect b="-6495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107680" y="6442393"/>
            <a:ext cx="543736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3717784" y="5544528"/>
            <a:ext cx="57606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Training </a:t>
            </a:r>
            <a:r>
              <a:rPr lang="en-US" sz="4000" dirty="0"/>
              <a:t>Problems for Statistical MT</a:t>
            </a:r>
          </a:p>
        </p:txBody>
      </p:sp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902244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Why is MT challenging?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8775" y="2797215"/>
            <a:ext cx="8746603" cy="2527140"/>
          </a:xfrm>
        </p:spPr>
        <p:txBody>
          <a:bodyPr/>
          <a:lstStyle/>
          <a:p>
            <a:r>
              <a:rPr lang="en-US" sz="2000" dirty="0" smtClean="0"/>
              <a:t>Because </a:t>
            </a:r>
            <a:r>
              <a:rPr lang="en-US" sz="2000" dirty="0"/>
              <a:t>languages are hard, even for humans!</a:t>
            </a:r>
          </a:p>
          <a:p>
            <a:r>
              <a:rPr lang="en-US" sz="2000" dirty="0"/>
              <a:t>What is the </a:t>
            </a:r>
            <a:r>
              <a:rPr lang="en-US" sz="2000" dirty="0" smtClean="0"/>
              <a:t>German </a:t>
            </a:r>
            <a:r>
              <a:rPr lang="en-US" sz="2000" dirty="0"/>
              <a:t>equivalent </a:t>
            </a:r>
            <a:r>
              <a:rPr lang="en-US" sz="2000" dirty="0" smtClean="0"/>
              <a:t>of</a:t>
            </a:r>
            <a:r>
              <a:rPr lang="en-US" sz="2000" dirty="0"/>
              <a:t> </a:t>
            </a:r>
            <a:r>
              <a:rPr lang="en-US" sz="2000" dirty="0" smtClean="0"/>
              <a:t>“</a:t>
            </a:r>
            <a:r>
              <a:rPr lang="en-US" sz="2000" b="1" dirty="0" smtClean="0"/>
              <a:t>It </a:t>
            </a:r>
            <a:r>
              <a:rPr lang="en-US" sz="2000" b="1" dirty="0"/>
              <a:t>is all Greek to </a:t>
            </a:r>
            <a:r>
              <a:rPr lang="en-US" sz="2000" b="1" dirty="0" smtClean="0"/>
              <a:t>me”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44236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8721" y="76295"/>
            <a:ext cx="7793037" cy="643799"/>
          </a:xfrm>
        </p:spPr>
        <p:txBody>
          <a:bodyPr/>
          <a:lstStyle/>
          <a:p>
            <a:pPr algn="l"/>
            <a:r>
              <a:rPr lang="en-US" sz="4000" dirty="0" smtClean="0"/>
              <a:t>Combine the translation model and LM via the noisy channel approach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37719" y="1536384"/>
            <a:ext cx="5458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000" dirty="0">
                <a:latin typeface="+mn-lt"/>
                <a:ea typeface="MS PGothic" pitchFamily="34" charset="-128"/>
                <a:cs typeface="ＭＳ Ｐゴシック" charset="0"/>
              </a:rPr>
              <a:t>Noisy </a:t>
            </a:r>
            <a:r>
              <a:rPr lang="en-US" sz="2000" dirty="0" smtClean="0">
                <a:latin typeface="+mn-lt"/>
                <a:ea typeface="MS PGothic" pitchFamily="34" charset="-128"/>
                <a:cs typeface="ＭＳ Ｐゴシック" charset="0"/>
              </a:rPr>
              <a:t>channel </a:t>
            </a:r>
            <a:r>
              <a:rPr lang="en-US" sz="2000" dirty="0">
                <a:latin typeface="+mn-lt"/>
                <a:ea typeface="MS PGothic" pitchFamily="34" charset="-128"/>
                <a:cs typeface="ＭＳ Ｐゴシック" charset="0"/>
              </a:rPr>
              <a:t>model using Bayes’ </a:t>
            </a:r>
            <a:r>
              <a:rPr lang="en-US" sz="2000" dirty="0" smtClean="0">
                <a:latin typeface="+mn-lt"/>
                <a:ea typeface="MS PGothic" pitchFamily="34" charset="-128"/>
                <a:cs typeface="ＭＳ Ｐゴシック" charset="0"/>
              </a:rPr>
              <a:t>theorem</a:t>
            </a:r>
            <a:r>
              <a:rPr lang="en-US" sz="2000" dirty="0">
                <a:latin typeface="+mn-lt"/>
                <a:ea typeface="MS PGothic" pitchFamily="34" charset="-128"/>
                <a:cs typeface="ＭＳ Ｐゴシック" charset="0"/>
              </a:rPr>
              <a:t>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8122639" y="6419764"/>
            <a:ext cx="919617" cy="412668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grpSp>
        <p:nvGrpSpPr>
          <p:cNvPr id="7" name="Group 6"/>
          <p:cNvGrpSpPr/>
          <p:nvPr/>
        </p:nvGrpSpPr>
        <p:grpSpPr>
          <a:xfrm>
            <a:off x="1066081" y="1988840"/>
            <a:ext cx="7322343" cy="720080"/>
            <a:chOff x="1043608" y="2780928"/>
            <a:chExt cx="7322343" cy="720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/>
                <p:cNvSpPr/>
                <p:nvPr/>
              </p:nvSpPr>
              <p:spPr bwMode="auto">
                <a:xfrm>
                  <a:off x="1043608" y="3014438"/>
                  <a:ext cx="1528341" cy="486570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>Language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> </a:t>
                  </a: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>model</a:t>
                  </a:r>
                  <a:b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</a:b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𝑝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(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𝑒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ahoma" charset="0"/>
                    <a:ea typeface="Tahoma" charset="0"/>
                    <a:cs typeface="Tahoma" charset="0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/>
                  </a:r>
                  <a:b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>Source </a:t>
                  </a: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11" name="Rounded 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43608" y="3014438"/>
                  <a:ext cx="1528341" cy="48657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b="-77108"/>
                  </a:stretch>
                </a:blipFill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/>
                <p:cNvSpPr/>
                <p:nvPr/>
              </p:nvSpPr>
              <p:spPr bwMode="auto">
                <a:xfrm>
                  <a:off x="5370166" y="3001521"/>
                  <a:ext cx="2002341" cy="48337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  <a:ea typeface="Tahoma" charset="0"/>
                      <a:cs typeface="Tahoma" charset="0"/>
                    </a:rPr>
                    <a:t>Decoder</a:t>
                  </a:r>
                </a:p>
                <a:p>
                  <a:pPr algn="ctr" eaLnBrk="1" hangingPunct="1"/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</m:ctrlPr>
                          </m:accPr>
                          <m:e>
                            <m: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𝑒</m:t>
                            </m:r>
                          </m:e>
                        </m:acc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=</m:t>
                        </m:r>
                        <m:r>
                          <a:rPr lang="en-US" sz="1200" b="0" i="1" dirty="0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𝑎𝑟𝑔𝑚𝑎𝑥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 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𝑒</m:t>
                            </m:r>
                          </m:e>
                        </m:d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𝑝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(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𝑒</m:t>
                        </m:r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latin typeface="Tahoma" charset="0"/>
                    <a:ea typeface="Tahoma" charset="0"/>
                    <a:cs typeface="Tahoma" charset="0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  <a:ea typeface="Tahoma" charset="0"/>
                    <a:cs typeface="Tahoma" charset="0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dirty="0" smtClean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  <a:t>Receiver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  <a:ea typeface="Tahoma" charset="0"/>
                    <a:cs typeface="Tahoma" charset="0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14" name="Rounded 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70166" y="3001521"/>
                  <a:ext cx="2002341" cy="483371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b="-77381"/>
                  </a:stretch>
                </a:blipFill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ight Arrow 15"/>
            <p:cNvSpPr/>
            <p:nvPr/>
          </p:nvSpPr>
          <p:spPr bwMode="auto">
            <a:xfrm>
              <a:off x="7372507" y="3006718"/>
              <a:ext cx="993444" cy="49429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  <a:ea typeface="Tahoma" charset="0"/>
                  <a:cs typeface="Tahoma" charset="0"/>
                </a:rPr>
                <a:t>Output</a:t>
              </a: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7580906" y="2780928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en-US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906" y="2780928"/>
                  <a:ext cx="367665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639" r="-344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/>
                <p:cNvSpPr/>
                <p:nvPr/>
              </p:nvSpPr>
              <p:spPr>
                <a:xfrm>
                  <a:off x="2619979" y="2852936"/>
                  <a:ext cx="367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𝑒</m:t>
                        </m:r>
                      </m:oMath>
                    </m:oMathPara>
                  </a14:m>
                  <a:endParaRPr lang="en-US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18" name="Rectangle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9979" y="2852936"/>
                  <a:ext cx="36766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/>
                <p:cNvSpPr/>
                <p:nvPr/>
              </p:nvSpPr>
              <p:spPr>
                <a:xfrm>
                  <a:off x="4830111" y="2852936"/>
                  <a:ext cx="38215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𝑓</m:t>
                        </m:r>
                      </m:oMath>
                    </m:oMathPara>
                  </a14:m>
                  <a:endParaRPr lang="en-US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19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0111" y="2852936"/>
                  <a:ext cx="38215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ounded Rectangle 21"/>
                <p:cNvSpPr/>
                <p:nvPr/>
              </p:nvSpPr>
              <p:spPr bwMode="auto">
                <a:xfrm>
                  <a:off x="3023596" y="3006853"/>
                  <a:ext cx="1670676" cy="47833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kumimoji="0" lang="en-US" sz="1200" smtClean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  <a:t>Translation model</a:t>
                  </a:r>
                  <a:r>
                    <a:rPr kumimoji="0" lang="en-US" sz="1200" dirty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  <a:t/>
                  </a:r>
                  <a:br>
                    <a:rPr kumimoji="0" lang="en-US" sz="1200" dirty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14:m>
                    <m:oMathPara xmlns:m="http://schemas.openxmlformats.org/officeDocument/2006/math" xmlns="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</m:ctrlPr>
                          </m:dPr>
                          <m:e>
                            <m: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sz="1200" i="1" dirty="0">
                                <a:latin typeface="Cambria Math" charset="0"/>
                                <a:ea typeface="Tahoma" charset="0"/>
                                <a:cs typeface="Tahoma" charset="0"/>
                              </a:rPr>
                              <m:t>𝑒</m:t>
                            </m:r>
                          </m:e>
                        </m:d>
                      </m:oMath>
                    </m:oMathPara>
                  </a14:m>
                  <a:r>
                    <a:rPr lang="en-US" sz="1200" dirty="0" smtClean="0">
                      <a:latin typeface="Tahoma" charset="0"/>
                      <a:ea typeface="Tahoma" charset="0"/>
                      <a:cs typeface="Tahoma" charset="0"/>
                    </a:rPr>
                    <a:t/>
                  </a:r>
                  <a:br>
                    <a:rPr lang="en-US" sz="1200" dirty="0" smtClean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1200" dirty="0" smtClean="0">
                      <a:latin typeface="Tahoma" charset="0"/>
                      <a:ea typeface="Tahoma" charset="0"/>
                      <a:cs typeface="Tahoma" charset="0"/>
                    </a:rPr>
                    <a:t/>
                  </a:r>
                  <a:br>
                    <a:rPr lang="en-US" sz="1200" dirty="0" smtClean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1200" dirty="0" smtClean="0">
                      <a:latin typeface="Tahoma" charset="0"/>
                      <a:ea typeface="Tahoma" charset="0"/>
                      <a:cs typeface="Tahoma" charset="0"/>
                    </a:rPr>
                    <a:t>Channel</a:t>
                  </a:r>
                  <a:endParaRPr lang="en-US" sz="1200" dirty="0">
                    <a:latin typeface="Tahoma" charset="0"/>
                    <a:ea typeface="Tahoma" charset="0"/>
                    <a:cs typeface="Tahoma" charset="0"/>
                  </a:endParaRPr>
                </a:p>
                <a:p>
                  <a:pPr algn="ctr" eaLnBrk="1" hangingPunct="1"/>
                  <a:r>
                    <a:rPr kumimoji="0" lang="en-US" sz="1200" dirty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  <a:t/>
                  </a:r>
                  <a:br>
                    <a:rPr kumimoji="0" lang="en-US" sz="1200" dirty="0">
                      <a:solidFill>
                        <a:schemeClr val="tx1"/>
                      </a:solidFill>
                      <a:latin typeface="Tahoma" charset="0"/>
                      <a:ea typeface="Tahoma" charset="0"/>
                      <a:cs typeface="Tahoma" charset="0"/>
                    </a:rPr>
                  </a:br>
                  <a:endParaRPr kumimoji="0" lang="en-US" sz="1200" dirty="0">
                    <a:solidFill>
                      <a:schemeClr val="tx1"/>
                    </a:solidFill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mc:Choice>
          <mc:Fallback xmlns="">
            <p:sp>
              <p:nvSpPr>
                <p:cNvPr id="22" name="Rounded 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23596" y="3006853"/>
                  <a:ext cx="1670676" cy="478331"/>
                </a:xfrm>
                <a:prstGeom prst="roundRect">
                  <a:avLst/>
                </a:prstGeom>
                <a:blipFill rotWithShape="0">
                  <a:blip r:embed="rId8"/>
                  <a:stretch>
                    <a:fillRect b="-79518"/>
                  </a:stretch>
                </a:blipFill>
                <a:ln>
                  <a:headEnd type="none" w="med" len="med"/>
                  <a:tailEnd type="none" w="med" len="med"/>
                </a:ln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/>
            <p:cNvCxnSpPr>
              <a:stCxn id="11" idx="3"/>
              <a:endCxn id="22" idx="1"/>
            </p:cNvCxnSpPr>
            <p:nvPr/>
          </p:nvCxnSpPr>
          <p:spPr bwMode="auto">
            <a:xfrm flipV="1">
              <a:off x="2571949" y="3246019"/>
              <a:ext cx="451647" cy="117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Straight Arrow Connector 27"/>
            <p:cNvCxnSpPr>
              <a:endCxn id="14" idx="1"/>
            </p:cNvCxnSpPr>
            <p:nvPr/>
          </p:nvCxnSpPr>
          <p:spPr bwMode="auto">
            <a:xfrm>
              <a:off x="4672212" y="3236884"/>
              <a:ext cx="697954" cy="63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419872" y="3881081"/>
                <a:ext cx="2739276" cy="6790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𝑒</m:t>
                          </m:r>
                        </m:e>
                      </m:acc>
                      <m:r>
                        <a:rPr lang="en-US" i="1" dirty="0">
                          <a:latin typeface="Cambria Math" charset="0"/>
                          <a:ea typeface="Tahoma" charset="0"/>
                          <a:cs typeface="Tahoma" charset="0"/>
                        </a:rPr>
                        <m:t>= </m:t>
                      </m:r>
                      <m:r>
                        <a:rPr lang="en-US" i="1" dirty="0" err="1">
                          <a:latin typeface="Cambria Math" charset="0"/>
                          <a:ea typeface="Tahoma" charset="0"/>
                          <a:cs typeface="Tahoma" charset="0"/>
                        </a:rPr>
                        <m:t>𝑎𝑟𝑔𝑚𝑎𝑥</m:t>
                      </m:r>
                      <m:r>
                        <a:rPr lang="en-US" i="1" dirty="0">
                          <a:latin typeface="Cambria Math" charset="0"/>
                          <a:ea typeface="Tahoma" charset="0"/>
                          <a:cs typeface="Tahoma" charset="0"/>
                        </a:rPr>
                        <m:t> </m:t>
                      </m:r>
                      <m:f>
                        <m:fPr>
                          <m:ctrlPr>
                            <a:rPr lang="bg-BG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charset="0"/>
                                  <a:ea typeface="Tahoma" charset="0"/>
                                  <a:cs typeface="Tahoma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Tahoma" charset="0"/>
                                  <a:cs typeface="Tahoma" charset="0"/>
                                </a:rPr>
                                <m:t>𝑓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charset="0"/>
                                  <a:ea typeface="Tahoma" charset="0"/>
                                  <a:cs typeface="Tahoma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𝑒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3881081"/>
                <a:ext cx="2739276" cy="6790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589866" y="4810386"/>
                <a:ext cx="27008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𝑒</m:t>
                          </m:r>
                        </m:e>
                      </m:acc>
                      <m:r>
                        <a:rPr lang="en-US" b="0" i="1" dirty="0" smtClean="0">
                          <a:latin typeface="Cambria Math" charset="0"/>
                          <a:ea typeface="Tahoma" charset="0"/>
                          <a:cs typeface="Tahoma" charset="0"/>
                        </a:rPr>
                        <m:t>=</m:t>
                      </m:r>
                      <m:r>
                        <a:rPr lang="en-US" i="1" dirty="0">
                          <a:latin typeface="Cambria Math" charset="0"/>
                          <a:ea typeface="Tahoma" charset="0"/>
                          <a:cs typeface="Tahoma" charset="0"/>
                        </a:rPr>
                        <m:t> </m:t>
                      </m:r>
                      <m:r>
                        <a:rPr lang="en-US" i="1" dirty="0" err="1">
                          <a:latin typeface="Cambria Math" charset="0"/>
                          <a:ea typeface="Tahoma" charset="0"/>
                          <a:cs typeface="Tahoma" charset="0"/>
                        </a:rPr>
                        <m:t>𝑎𝑟𝑔𝑚𝑎𝑥</m:t>
                      </m:r>
                      <m:r>
                        <a:rPr lang="en-US" i="1" dirty="0">
                          <a:latin typeface="Cambria Math" charset="0"/>
                          <a:ea typeface="Tahoma" charset="0"/>
                          <a:cs typeface="Tahoma" charset="0"/>
                        </a:rPr>
                        <m:t> </m:t>
                      </m:r>
                      <m:r>
                        <a:rPr lang="en-US" i="1" dirty="0">
                          <a:latin typeface="Cambria Math" charset="0"/>
                          <a:ea typeface="Tahoma" charset="0"/>
                          <a:cs typeface="Tahoma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𝑓</m:t>
                          </m:r>
                        </m:e>
                        <m:e>
                          <m:r>
                            <a:rPr lang="en-US" b="0" i="1" dirty="0" smtClean="0">
                              <a:latin typeface="Cambria Math" charset="0"/>
                              <a:ea typeface="Tahoma" charset="0"/>
                              <a:cs typeface="Tahoma" charset="0"/>
                            </a:rPr>
                            <m:t>𝑒</m:t>
                          </m:r>
                        </m:e>
                      </m:d>
                      <m:r>
                        <a:rPr lang="en-US" b="0" i="1" dirty="0" smtClean="0">
                          <a:latin typeface="Cambria Math" charset="0"/>
                          <a:ea typeface="Tahoma" charset="0"/>
                          <a:cs typeface="Tahoma" charset="0"/>
                        </a:rPr>
                        <m:t>𝑝</m:t>
                      </m:r>
                      <m:r>
                        <a:rPr lang="en-US" b="0" i="1" dirty="0" smtClean="0">
                          <a:latin typeface="Cambria Math" charset="0"/>
                          <a:ea typeface="Tahoma" charset="0"/>
                          <a:cs typeface="Tahoma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  <a:ea typeface="Tahoma" charset="0"/>
                          <a:cs typeface="Tahoma" charset="0"/>
                        </a:rPr>
                        <m:t>𝑒</m:t>
                      </m:r>
                      <m:r>
                        <a:rPr lang="en-US" b="0" i="1" dirty="0" smtClean="0">
                          <a:latin typeface="Cambria Math" charset="0"/>
                          <a:ea typeface="Tahoma" charset="0"/>
                          <a:cs typeface="Tahoma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866" y="4810386"/>
                <a:ext cx="2700804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93443" b="-1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198882" y="3293030"/>
                <a:ext cx="513153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 xmlns="">
                    <m:acc>
                      <m:accPr>
                        <m:chr m:val="̂"/>
                        <m:ctrlPr>
                          <a:rPr lang="en-US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charset="0"/>
                            <a:ea typeface="Tahoma" charset="0"/>
                            <a:cs typeface="Tahoma" charset="0"/>
                          </a:rPr>
                          <m:t>𝑒</m:t>
                        </m:r>
                      </m:e>
                    </m:acc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=</m:t>
                    </m:r>
                  </m:oMath>
                </a14:m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 </a:t>
                </a:r>
                <a:r>
                  <a:rPr lang="en-US" b="1" dirty="0" smtClean="0">
                    <a:solidFill>
                      <a:srgbClr val="0000FF"/>
                    </a:solidFill>
                    <a:latin typeface="Tahoma" charset="0"/>
                    <a:ea typeface="Tahoma" charset="0"/>
                    <a:cs typeface="Tahoma" charset="0"/>
                  </a:rPr>
                  <a:t>the optimal translation </a:t>
                </a:r>
                <a14:m>
                  <m:oMath xmlns:m="http://schemas.openxmlformats.org/officeDocument/2006/math" xmlns=""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= </m:t>
                    </m:r>
                    <m:r>
                      <a:rPr lang="en-US" i="1" dirty="0" err="1">
                        <a:latin typeface="Cambria Math" charset="0"/>
                        <a:ea typeface="Tahoma" charset="0"/>
                        <a:cs typeface="Tahoma" charset="0"/>
                      </a:rPr>
                      <m:t>𝑎𝑟𝑔𝑚𝑎𝑥</m:t>
                    </m:r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 </m:t>
                    </m:r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𝑝</m:t>
                    </m:r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(</m:t>
                    </m:r>
                    <m:r>
                      <a:rPr lang="en-US" i="1" dirty="0" err="1">
                        <a:latin typeface="Cambria Math" charset="0"/>
                        <a:ea typeface="Tahoma" charset="0"/>
                        <a:cs typeface="Tahoma" charset="0"/>
                      </a:rPr>
                      <m:t>𝑒</m:t>
                    </m:r>
                    <m:r>
                      <a:rPr lang="en-US" i="1" dirty="0" err="1">
                        <a:latin typeface="Cambria Math" charset="0"/>
                        <a:ea typeface="Tahoma" charset="0"/>
                        <a:cs typeface="Tahoma" charset="0"/>
                      </a:rPr>
                      <m:t>|</m:t>
                    </m:r>
                    <m:r>
                      <a:rPr lang="en-US" i="1" dirty="0" err="1">
                        <a:latin typeface="Cambria Math" charset="0"/>
                        <a:ea typeface="Tahoma" charset="0"/>
                        <a:cs typeface="Tahoma" charset="0"/>
                      </a:rPr>
                      <m:t>𝑓</m:t>
                    </m:r>
                    <m:r>
                      <a:rPr lang="en-US" i="1" dirty="0">
                        <a:latin typeface="Cambria Math" charset="0"/>
                        <a:ea typeface="Tahoma" charset="0"/>
                        <a:cs typeface="Tahoma" charset="0"/>
                      </a:rPr>
                      <m:t>)</m:t>
                    </m:r>
                  </m:oMath>
                </a14:m>
                <a:endParaRPr lang="en-US" dirty="0">
                  <a:latin typeface="Tahoma" charset="0"/>
                  <a:ea typeface="Tahoma" charset="0"/>
                  <a:cs typeface="Tahoma" charset="0"/>
                </a:endParaRPr>
              </a:p>
              <a:p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	</a:t>
                </a:r>
                <a:endParaRPr lang="en-US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882" y="3293030"/>
                <a:ext cx="5131533" cy="646331"/>
              </a:xfrm>
              <a:prstGeom prst="rect">
                <a:avLst/>
              </a:prstGeom>
              <a:blipFill rotWithShape="0">
                <a:blip r:embed="rId11"/>
                <a:stretch>
                  <a:fillRect t="-53774" b="-28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012160" y="3501008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3501008"/>
                <a:ext cx="18299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316993" y="429309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93" y="4293096"/>
                <a:ext cx="18299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3333"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 bwMode="auto">
          <a:xfrm flipV="1">
            <a:off x="1547664" y="5145664"/>
            <a:ext cx="1728192" cy="15566"/>
          </a:xfrm>
          <a:prstGeom prst="straightConnector1">
            <a:avLst/>
          </a:prstGeom>
          <a:solidFill>
            <a:schemeClr val="accent1"/>
          </a:solidFill>
          <a:ln w="603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475656" y="4746630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Tahoma" charset="0"/>
                <a:ea typeface="Tahoma" charset="0"/>
                <a:cs typeface="Tahoma" charset="0"/>
              </a:rPr>
              <a:t>Bayes’ inference</a:t>
            </a:r>
            <a:endParaRPr lang="en-US" sz="1600" b="1" dirty="0">
              <a:latin typeface="Tahoma" charset="0"/>
              <a:ea typeface="Tahoma" charset="0"/>
              <a:cs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33017" y="5013176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017" y="5013176"/>
                <a:ext cx="182999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16667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36" idx="0"/>
          </p:cNvCxnSpPr>
          <p:nvPr/>
        </p:nvCxnSpPr>
        <p:spPr bwMode="auto">
          <a:xfrm flipV="1">
            <a:off x="4817477" y="5179719"/>
            <a:ext cx="575162" cy="578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2" name="Straight Arrow Connector 31"/>
          <p:cNvCxnSpPr/>
          <p:nvPr/>
        </p:nvCxnSpPr>
        <p:spPr bwMode="auto">
          <a:xfrm flipH="1" flipV="1">
            <a:off x="6145114" y="5165355"/>
            <a:ext cx="352343" cy="4637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4220198" y="5758207"/>
            <a:ext cx="11945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  <a:t>likelihood</a:t>
            </a:r>
            <a:endParaRPr lang="en-US" sz="1600" b="1" dirty="0">
              <a:solidFill>
                <a:srgbClr val="0000FF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00192" y="5681627"/>
            <a:ext cx="683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  <a:t>prior</a:t>
            </a:r>
            <a:endParaRPr lang="en-US" sz="1600" b="1" dirty="0">
              <a:solidFill>
                <a:srgbClr val="0000FF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flipV="1">
            <a:off x="3397478" y="5165355"/>
            <a:ext cx="314804" cy="4493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 rot="524928">
            <a:off x="1280400" y="5549445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  <a:t>the point estimate of</a:t>
            </a:r>
            <a:br>
              <a:rPr lang="en-US" sz="1600" b="1" dirty="0" smtClean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</a:br>
            <a:r>
              <a:rPr lang="en-US" sz="1600" b="1" dirty="0" smtClean="0">
                <a:solidFill>
                  <a:srgbClr val="0000FF"/>
                </a:solidFill>
                <a:latin typeface="Tahoma" charset="0"/>
                <a:ea typeface="Tahoma" charset="0"/>
                <a:cs typeface="Tahoma" charset="0"/>
              </a:rPr>
              <a:t>the posterior</a:t>
            </a:r>
            <a:endParaRPr lang="en-US" sz="1600" b="1" dirty="0">
              <a:solidFill>
                <a:srgbClr val="0000FF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3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3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85448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698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Computing Translation Probabilities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can account for adequacy: each foreign word translates into its most likely English word</a:t>
            </a:r>
          </a:p>
          <a:p>
            <a:r>
              <a:rPr lang="en-US" sz="2400" dirty="0"/>
              <a:t>We cannot guarantee that this will result in a fluent English sentence</a:t>
            </a:r>
          </a:p>
          <a:p>
            <a:r>
              <a:rPr lang="en-US" sz="2400" dirty="0"/>
              <a:t>Solution: transform </a:t>
            </a:r>
            <a:r>
              <a:rPr lang="en-US" sz="2400" i="1" dirty="0"/>
              <a:t>P(e | f) </a:t>
            </a:r>
            <a:r>
              <a:rPr lang="en-US" sz="2400" dirty="0"/>
              <a:t>with Bayes’ </a:t>
            </a:r>
            <a:r>
              <a:rPr lang="en-US" sz="2400" dirty="0" smtClean="0"/>
              <a:t>rule: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i="1" dirty="0" smtClean="0"/>
              <a:t>P</a:t>
            </a:r>
            <a:r>
              <a:rPr lang="en-US" sz="2400" i="1" dirty="0"/>
              <a:t>(f | e) </a:t>
            </a:r>
            <a:r>
              <a:rPr lang="en-US" sz="2400" dirty="0"/>
              <a:t>accounts for adequacy</a:t>
            </a:r>
          </a:p>
          <a:p>
            <a:r>
              <a:rPr lang="en-US" sz="2400" i="1" dirty="0"/>
              <a:t>P(e) </a:t>
            </a:r>
            <a:r>
              <a:rPr lang="en-US" sz="2400" dirty="0"/>
              <a:t>accounts for fluency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636417"/>
              </p:ext>
            </p:extLst>
          </p:nvPr>
        </p:nvGraphicFramePr>
        <p:xfrm>
          <a:off x="1776413" y="3852423"/>
          <a:ext cx="256698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Equation" r:id="rId3" imgW="1490040" imgH="429480" progId="Equation.3">
                  <p:embed/>
                </p:oleObj>
              </mc:Choice>
              <mc:Fallback>
                <p:oleObj name="Equation" r:id="rId3" imgW="1490040" imgH="42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3" y="3852423"/>
                        <a:ext cx="2566987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6816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95148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Language Modeling: P(e)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Determine the probability of an English sequence P(e)</a:t>
            </a:r>
          </a:p>
          <a:p>
            <a:r>
              <a:rPr lang="en-US" sz="2400" dirty="0" smtClean="0"/>
              <a:t>Can use n-gram models, PCFG-based models etc.: anything that assigns a probability for a sequence</a:t>
            </a:r>
          </a:p>
          <a:p>
            <a:r>
              <a:rPr lang="en-US" sz="2400" dirty="0" smtClean="0"/>
              <a:t>Standard: n-gram model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Language model picks the most fluent translation of many possible translations</a:t>
            </a:r>
          </a:p>
          <a:p>
            <a:r>
              <a:rPr lang="en-US" sz="2400" dirty="0" smtClean="0"/>
              <a:t>Language model can be estimated from a large monolingual corpus</a:t>
            </a:r>
            <a:endParaRPr lang="en-US" sz="2400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13543"/>
              </p:ext>
            </p:extLst>
          </p:nvPr>
        </p:nvGraphicFramePr>
        <p:xfrm>
          <a:off x="1143000" y="3610277"/>
          <a:ext cx="5410200" cy="635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Equation" r:id="rId3" imgW="2797560" imgH="319680" progId="Equation.3">
                  <p:embed/>
                </p:oleObj>
              </mc:Choice>
              <mc:Fallback>
                <p:oleObj name="Equation" r:id="rId3" imgW="2797560" imgH="31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610277"/>
                        <a:ext cx="5410200" cy="6358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62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22392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Translation Modeling: P(</a:t>
            </a:r>
            <a:r>
              <a:rPr lang="en-US" sz="3600" dirty="0" err="1" smtClean="0"/>
              <a:t>f|e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47800"/>
            <a:ext cx="8640763" cy="4789487"/>
          </a:xfrm>
        </p:spPr>
        <p:txBody>
          <a:bodyPr/>
          <a:lstStyle/>
          <a:p>
            <a:r>
              <a:rPr lang="en-US" sz="2000" dirty="0"/>
              <a:t>Determines the probability that the foreign word 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dirty="0" smtClean="0"/>
              <a:t> </a:t>
            </a:r>
            <a:r>
              <a:rPr lang="en-US" sz="2000" dirty="0"/>
              <a:t>is a translation of the English word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endParaRPr lang="en-US" sz="2000" i="1" dirty="0"/>
          </a:p>
          <a:p>
            <a:r>
              <a:rPr lang="en-US" sz="2000" dirty="0"/>
              <a:t>How to compute </a:t>
            </a:r>
            <a:r>
              <a:rPr lang="en-US" sz="2000" i="1" dirty="0"/>
              <a:t>P(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i="1" dirty="0" smtClean="0"/>
              <a:t> </a:t>
            </a:r>
            <a:r>
              <a:rPr lang="en-US" sz="2000" i="1" dirty="0"/>
              <a:t>|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r>
              <a:rPr lang="en-US" sz="2000" i="1" dirty="0" smtClean="0"/>
              <a:t>)</a:t>
            </a:r>
            <a:r>
              <a:rPr lang="en-US" sz="2000" dirty="0" smtClean="0"/>
              <a:t> </a:t>
            </a:r>
            <a:r>
              <a:rPr lang="en-US" sz="2000" dirty="0"/>
              <a:t>from a parallel corpus</a:t>
            </a:r>
            <a:r>
              <a:rPr lang="en-US" sz="2000" dirty="0" smtClean="0"/>
              <a:t>? Need to </a:t>
            </a:r>
            <a:r>
              <a:rPr lang="en-US" sz="2000" b="1" dirty="0" smtClean="0"/>
              <a:t>align</a:t>
            </a:r>
            <a:r>
              <a:rPr lang="en-US" sz="2000" dirty="0" smtClean="0"/>
              <a:t> their translations</a:t>
            </a:r>
            <a:endParaRPr lang="en-US" sz="2000" dirty="0"/>
          </a:p>
          <a:p>
            <a:r>
              <a:rPr lang="en-US" sz="2000" dirty="0"/>
              <a:t>Statistical approaches rely on the co-occurrence of </a:t>
            </a:r>
            <a:r>
              <a:rPr lang="en-US" sz="2000" i="1" dirty="0" err="1" smtClean="0"/>
              <a:t>e</a:t>
            </a:r>
            <a:r>
              <a:rPr lang="en-US" sz="2000" i="1" baseline="-25000" dirty="0" err="1" smtClean="0"/>
              <a:t>i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 err="1" smtClean="0"/>
              <a:t>f</a:t>
            </a:r>
            <a:r>
              <a:rPr lang="en-US" sz="2000" i="1" baseline="-25000" dirty="0" err="1" smtClean="0"/>
              <a:t>j</a:t>
            </a:r>
            <a:r>
              <a:rPr lang="en-US" sz="2000" i="1" dirty="0" smtClean="0"/>
              <a:t> </a:t>
            </a:r>
            <a:r>
              <a:rPr lang="en-US" sz="2000" dirty="0"/>
              <a:t>in the parallel data: If </a:t>
            </a:r>
            <a:r>
              <a:rPr lang="en-US" sz="2000" i="1" dirty="0" err="1"/>
              <a:t>e</a:t>
            </a:r>
            <a:r>
              <a:rPr lang="en-US" sz="2000" i="1" baseline="-25000" dirty="0" err="1"/>
              <a:t>i</a:t>
            </a:r>
            <a:r>
              <a:rPr lang="en-US" sz="2000" dirty="0" smtClean="0"/>
              <a:t> </a:t>
            </a:r>
            <a:r>
              <a:rPr lang="en-US" sz="2000" dirty="0"/>
              <a:t>and </a:t>
            </a:r>
            <a:r>
              <a:rPr lang="en-US" sz="2000" i="1" dirty="0" err="1"/>
              <a:t>f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 </a:t>
            </a:r>
            <a:r>
              <a:rPr lang="en-US" sz="2000" dirty="0"/>
              <a:t>tend to co-occur in parallel sentence pairs, they are likely to be translations of one </a:t>
            </a:r>
            <a:r>
              <a:rPr lang="en-US" sz="2000" dirty="0" smtClean="0"/>
              <a:t>another</a:t>
            </a:r>
          </a:p>
          <a:p>
            <a:r>
              <a:rPr lang="en-US" sz="2000" dirty="0"/>
              <a:t>Commonly, four factors are used:</a:t>
            </a:r>
          </a:p>
          <a:p>
            <a:pPr lvl="1"/>
            <a:r>
              <a:rPr lang="en-US" sz="1800" b="1" dirty="0" smtClean="0"/>
              <a:t>translation: </a:t>
            </a:r>
            <a:r>
              <a:rPr lang="en-US" sz="1800" dirty="0" smtClean="0"/>
              <a:t>How </a:t>
            </a:r>
            <a:r>
              <a:rPr lang="en-US" sz="1800" dirty="0"/>
              <a:t>often do </a:t>
            </a:r>
            <a:r>
              <a:rPr lang="en-US" sz="1800" dirty="0" err="1"/>
              <a:t>e</a:t>
            </a:r>
            <a:r>
              <a:rPr lang="en-US" sz="1800" baseline="-25000" dirty="0" err="1"/>
              <a:t>i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f</a:t>
            </a:r>
            <a:r>
              <a:rPr lang="en-US" sz="1800" baseline="-25000" dirty="0" err="1"/>
              <a:t>j</a:t>
            </a:r>
            <a:r>
              <a:rPr lang="en-US" sz="1800" dirty="0" smtClean="0"/>
              <a:t> </a:t>
            </a:r>
            <a:r>
              <a:rPr lang="en-US" sz="1800" dirty="0"/>
              <a:t>co-occur? </a:t>
            </a:r>
          </a:p>
          <a:p>
            <a:pPr lvl="1"/>
            <a:r>
              <a:rPr lang="en-US" sz="1800" b="1" dirty="0" smtClean="0"/>
              <a:t>distortion: </a:t>
            </a:r>
            <a:r>
              <a:rPr lang="en-US" sz="1800" dirty="0" smtClean="0"/>
              <a:t>How </a:t>
            </a:r>
            <a:r>
              <a:rPr lang="en-US" sz="1800" dirty="0"/>
              <a:t>likely is a word occurring at position </a:t>
            </a:r>
            <a:r>
              <a:rPr lang="en-US" sz="1800" dirty="0" smtClean="0"/>
              <a:t>x </a:t>
            </a:r>
            <a:r>
              <a:rPr lang="en-US" sz="1800" dirty="0"/>
              <a:t>to translate into a word occurring at position </a:t>
            </a:r>
            <a:r>
              <a:rPr lang="en-US" sz="1800" dirty="0" smtClean="0"/>
              <a:t>y? </a:t>
            </a:r>
            <a:r>
              <a:rPr lang="en-US" sz="1800" dirty="0"/>
              <a:t>For example: English is a verb-second language, whereas German is a verb-final language</a:t>
            </a:r>
          </a:p>
          <a:p>
            <a:pPr lvl="1"/>
            <a:r>
              <a:rPr lang="en-US" sz="1800" b="1" dirty="0" smtClean="0"/>
              <a:t>fertility</a:t>
            </a:r>
            <a:r>
              <a:rPr lang="en-US" sz="1800" dirty="0" smtClean="0"/>
              <a:t>: How </a:t>
            </a:r>
            <a:r>
              <a:rPr lang="en-US" sz="1800" dirty="0"/>
              <a:t>likely is </a:t>
            </a:r>
            <a:r>
              <a:rPr lang="en-US" sz="1800" dirty="0" err="1"/>
              <a:t>e</a:t>
            </a:r>
            <a:r>
              <a:rPr lang="en-US" sz="1800" baseline="-25000" dirty="0" err="1"/>
              <a:t>i</a:t>
            </a:r>
            <a:r>
              <a:rPr lang="en-US" sz="1800" dirty="0" smtClean="0"/>
              <a:t> </a:t>
            </a:r>
            <a:r>
              <a:rPr lang="en-US" sz="1800" dirty="0"/>
              <a:t>to translate into more than one word</a:t>
            </a:r>
            <a:r>
              <a:rPr lang="en-US" sz="1800" dirty="0" smtClean="0"/>
              <a:t>? </a:t>
            </a:r>
            <a:r>
              <a:rPr lang="en-US" sz="1800" dirty="0"/>
              <a:t>For example: </a:t>
            </a:r>
            <a:r>
              <a:rPr lang="en-US" sz="1800" dirty="0" smtClean="0"/>
              <a:t>“defeated” </a:t>
            </a:r>
            <a:r>
              <a:rPr lang="en-US" sz="1800" dirty="0"/>
              <a:t>can translate into "</a:t>
            </a:r>
            <a:r>
              <a:rPr lang="en-US" sz="1800" dirty="0" err="1"/>
              <a:t>eine</a:t>
            </a:r>
            <a:r>
              <a:rPr lang="en-US" sz="1800" dirty="0"/>
              <a:t> </a:t>
            </a:r>
            <a:r>
              <a:rPr lang="en-US" sz="1800" dirty="0" err="1"/>
              <a:t>Niederlage</a:t>
            </a:r>
            <a:r>
              <a:rPr lang="en-US" sz="1800" dirty="0"/>
              <a:t> </a:t>
            </a:r>
            <a:r>
              <a:rPr lang="en-US" sz="1800" dirty="0" err="1"/>
              <a:t>erleiden</a:t>
            </a:r>
            <a:r>
              <a:rPr lang="en-US" sz="1800" dirty="0"/>
              <a:t>"</a:t>
            </a:r>
          </a:p>
          <a:p>
            <a:pPr lvl="1"/>
            <a:r>
              <a:rPr lang="en-US" sz="1800" b="1" dirty="0"/>
              <a:t>null </a:t>
            </a:r>
            <a:r>
              <a:rPr lang="en-US" sz="1800" b="1" dirty="0" smtClean="0"/>
              <a:t>translation</a:t>
            </a:r>
            <a:r>
              <a:rPr lang="en-US" sz="1800" dirty="0" smtClean="0"/>
              <a:t>: How </a:t>
            </a:r>
            <a:r>
              <a:rPr lang="en-US" sz="1800" dirty="0"/>
              <a:t>likely is a foreign word to be spuriously generated</a:t>
            </a:r>
            <a:r>
              <a:rPr lang="en-US" sz="1800" dirty="0" smtClean="0"/>
              <a:t>?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714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IBM Models 1-5 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Model 1: Bag of words</a:t>
            </a:r>
          </a:p>
          <a:p>
            <a:pPr lvl="1"/>
            <a:r>
              <a:rPr lang="en-US" sz="1800" dirty="0"/>
              <a:t>Unique local maxima</a:t>
            </a:r>
          </a:p>
          <a:p>
            <a:pPr lvl="1"/>
            <a:r>
              <a:rPr lang="en-US" sz="1800" dirty="0"/>
              <a:t>Efficient EM algorithm (Model 1–2)</a:t>
            </a:r>
          </a:p>
          <a:p>
            <a:r>
              <a:rPr lang="en-US" sz="2000" dirty="0"/>
              <a:t>Model 2: General alignment: </a:t>
            </a:r>
          </a:p>
          <a:p>
            <a:endParaRPr lang="en-US" sz="2000" dirty="0" smtClean="0"/>
          </a:p>
          <a:p>
            <a:r>
              <a:rPr lang="en-US" sz="2000" dirty="0" smtClean="0"/>
              <a:t>Model </a:t>
            </a:r>
            <a:r>
              <a:rPr lang="en-US" sz="2000" dirty="0"/>
              <a:t>3: fertility: </a:t>
            </a:r>
            <a:r>
              <a:rPr lang="en-US" sz="2000" i="1" dirty="0"/>
              <a:t>n(k | e)</a:t>
            </a:r>
          </a:p>
          <a:p>
            <a:pPr lvl="1"/>
            <a:r>
              <a:rPr lang="en-US" sz="1800" dirty="0"/>
              <a:t>No full EM, count only neighbors (Model 3–5)</a:t>
            </a:r>
          </a:p>
          <a:p>
            <a:pPr lvl="1"/>
            <a:r>
              <a:rPr lang="en-US" sz="1800" dirty="0" smtClean="0"/>
              <a:t>Leaky (</a:t>
            </a:r>
            <a:r>
              <a:rPr lang="en-US" sz="1800" dirty="0"/>
              <a:t>Model 3–4)</a:t>
            </a:r>
          </a:p>
          <a:p>
            <a:r>
              <a:rPr lang="en-US" sz="2000" dirty="0"/>
              <a:t>Model 4: Relative distortion, word classes</a:t>
            </a:r>
          </a:p>
          <a:p>
            <a:r>
              <a:rPr lang="en-US" sz="2000" dirty="0"/>
              <a:t>Model 5: Extra variables to avoid </a:t>
            </a:r>
            <a:r>
              <a:rPr lang="en-US" sz="2000" dirty="0" smtClean="0"/>
              <a:t>leakiness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Models of lower orders are used to initialize models of higher orders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8613070"/>
              </p:ext>
            </p:extLst>
          </p:nvPr>
        </p:nvGraphicFramePr>
        <p:xfrm>
          <a:off x="649288" y="2959100"/>
          <a:ext cx="2855912" cy="53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3" imgW="1499400" imgH="264960" progId="Equation.3">
                  <p:embed/>
                </p:oleObj>
              </mc:Choice>
              <mc:Fallback>
                <p:oleObj name="Equation" r:id="rId3" imgW="1499400" imgH="264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2959100"/>
                        <a:ext cx="2855912" cy="53119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6892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819" y="162159"/>
            <a:ext cx="7793037" cy="1143000"/>
          </a:xfrm>
        </p:spPr>
        <p:txBody>
          <a:bodyPr/>
          <a:lstStyle/>
          <a:p>
            <a:pPr algn="l"/>
            <a:r>
              <a:rPr lang="en-US" sz="4000" dirty="0" smtClean="0"/>
              <a:t>Word </a:t>
            </a:r>
            <a:r>
              <a:rPr lang="en-US" sz="4000" smtClean="0"/>
              <a:t>based </a:t>
            </a:r>
            <a:br>
              <a:rPr lang="en-US" sz="4000" smtClean="0"/>
            </a:br>
            <a:r>
              <a:rPr lang="en-US" sz="4000" smtClean="0"/>
              <a:t>alignment </a:t>
            </a:r>
            <a:r>
              <a:rPr lang="en-US" sz="4000" dirty="0" smtClean="0"/>
              <a:t>models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370771" y="3903326"/>
            <a:ext cx="93487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 eaLnBrk="1" hangingPunct="1">
              <a:lnSpc>
                <a:spcPct val="200000"/>
              </a:lnSpc>
              <a:spcBef>
                <a:spcPct val="20000"/>
              </a:spcBef>
              <a:buClr>
                <a:srgbClr val="FF0000"/>
              </a:buClr>
              <a:buSzPct val="55000"/>
              <a:buFont typeface="Wingdings" charset="0"/>
              <a:buChar char="n"/>
            </a:pPr>
            <a:endParaRPr kumimoji="0" lang="en-US" sz="2000" kern="0" dirty="0" smtClean="0">
              <a:solidFill>
                <a:srgbClr val="000000"/>
              </a:solidFill>
              <a:latin typeface="Tahoma"/>
              <a:ea typeface="ＭＳ Ｐゴシック"/>
            </a:endParaRPr>
          </a:p>
          <a:p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066800" y="1443123"/>
            <a:ext cx="7772400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Learn word-to-word correlation between the input/source language and and the output/target language 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4736" y="3500523"/>
            <a:ext cx="4384918" cy="1525652"/>
            <a:chOff x="3127610" y="2038729"/>
            <a:chExt cx="4384918" cy="1525652"/>
          </a:xfrm>
        </p:grpSpPr>
        <p:sp>
          <p:nvSpPr>
            <p:cNvPr id="18" name="TextBox 17"/>
            <p:cNvSpPr txBox="1"/>
            <p:nvPr/>
          </p:nvSpPr>
          <p:spPr>
            <a:xfrm>
              <a:off x="3127610" y="2038729"/>
              <a:ext cx="42116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Tahoma" charset="0"/>
                  <a:ea typeface="Tahoma" charset="0"/>
                  <a:cs typeface="Tahoma" charset="0"/>
                </a:rPr>
                <a:t>Das </a:t>
              </a:r>
              <a:r>
                <a:rPr lang="en-US" sz="2800" dirty="0">
                  <a:latin typeface="Tahoma" charset="0"/>
                  <a:ea typeface="Tahoma" charset="0"/>
                  <a:cs typeface="Tahoma" charset="0"/>
                </a:rPr>
                <a:t>g</a:t>
              </a:r>
              <a:r>
                <a:rPr lang="en-US" sz="2800" dirty="0" smtClean="0">
                  <a:latin typeface="Tahoma" charset="0"/>
                  <a:ea typeface="Tahoma" charset="0"/>
                  <a:cs typeface="Tahoma" charset="0"/>
                </a:rPr>
                <a:t>roße Haus ist schön</a:t>
              </a:r>
              <a:endParaRPr lang="en-US" sz="28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7610" y="3041161"/>
              <a:ext cx="4384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ahoma" charset="0"/>
                  <a:ea typeface="Tahoma" charset="0"/>
                  <a:cs typeface="Tahoma" charset="0"/>
                </a:rPr>
                <a:t>T</a:t>
              </a:r>
              <a:r>
                <a:rPr lang="en-US" sz="2800" dirty="0" smtClean="0">
                  <a:latin typeface="Tahoma" charset="0"/>
                  <a:ea typeface="Tahoma" charset="0"/>
                  <a:cs typeface="Tahoma" charset="0"/>
                </a:rPr>
                <a:t>he big house is beautiful </a:t>
              </a:r>
              <a:endParaRPr lang="en-US" sz="28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>
              <a:off x="3539273" y="2568567"/>
              <a:ext cx="0" cy="47259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 flipH="1">
              <a:off x="4158232" y="2568567"/>
              <a:ext cx="104066" cy="47259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 flipH="1">
              <a:off x="4904310" y="2561949"/>
              <a:ext cx="288032" cy="47921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5624390" y="2561949"/>
              <a:ext cx="288032" cy="47921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Group 30"/>
          <p:cNvGrpSpPr/>
          <p:nvPr/>
        </p:nvGrpSpPr>
        <p:grpSpPr>
          <a:xfrm>
            <a:off x="4863721" y="3496499"/>
            <a:ext cx="4384918" cy="1525652"/>
            <a:chOff x="4886082" y="3461532"/>
            <a:chExt cx="4384918" cy="1525652"/>
          </a:xfrm>
        </p:grpSpPr>
        <p:sp>
          <p:nvSpPr>
            <p:cNvPr id="10" name="TextBox 9"/>
            <p:cNvSpPr txBox="1"/>
            <p:nvPr/>
          </p:nvSpPr>
          <p:spPr>
            <a:xfrm>
              <a:off x="4886082" y="3461532"/>
              <a:ext cx="43258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ahoma" charset="0"/>
                  <a:ea typeface="Tahoma" charset="0"/>
                  <a:cs typeface="Tahoma" charset="0"/>
                </a:rPr>
                <a:t>S</a:t>
              </a:r>
              <a:r>
                <a:rPr lang="en-US" sz="2800" dirty="0" smtClean="0">
                  <a:latin typeface="Tahoma" charset="0"/>
                  <a:ea typeface="Tahoma" charset="0"/>
                  <a:cs typeface="Tahoma" charset="0"/>
                </a:rPr>
                <a:t>chön ist das große Haus!</a:t>
              </a:r>
              <a:endParaRPr lang="en-US" sz="28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86082" y="4463964"/>
              <a:ext cx="4384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latin typeface="Tahoma" charset="0"/>
                  <a:ea typeface="Tahoma" charset="0"/>
                  <a:cs typeface="Tahoma" charset="0"/>
                </a:rPr>
                <a:t>The big house is beautiful </a:t>
              </a:r>
              <a:endParaRPr lang="en-US" sz="28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>
              <a:off x="5466375" y="3963859"/>
              <a:ext cx="2610825" cy="579968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6169405" y="3979258"/>
              <a:ext cx="1187870" cy="564569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 flipH="1">
              <a:off x="6042439" y="3972989"/>
              <a:ext cx="1432604" cy="55699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 flipH="1">
              <a:off x="5297744" y="3952302"/>
              <a:ext cx="1446051" cy="58681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6798929" y="3975345"/>
              <a:ext cx="1546101" cy="57761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cxnSp>
        <p:nvCxnSpPr>
          <p:cNvPr id="30" name="Straight Connector 29"/>
          <p:cNvCxnSpPr/>
          <p:nvPr/>
        </p:nvCxnSpPr>
        <p:spPr bwMode="auto">
          <a:xfrm flipH="1">
            <a:off x="3791936" y="3988484"/>
            <a:ext cx="104066" cy="47259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Slide Number Placeholder 31"/>
          <p:cNvSpPr>
            <a:spLocks noGrp="1"/>
          </p:cNvSpPr>
          <p:nvPr>
            <p:ph type="sldNum" sz="quarter" idx="11"/>
          </p:nvPr>
        </p:nvSpPr>
        <p:spPr>
          <a:xfrm flipH="1">
            <a:off x="8091617" y="6472873"/>
            <a:ext cx="462104" cy="27844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24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2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21041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-30306" y="300123"/>
            <a:ext cx="7793037" cy="1143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spcBef>
                <a:spcPct val="0"/>
              </a:spcBef>
              <a:buNone/>
              <a:defRPr sz="40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en-US" dirty="0"/>
              <a:t>Alignment </a:t>
            </a:r>
            <a:r>
              <a:rPr lang="en-US" smtClean="0"/>
              <a:t>function: Definition 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99592" y="1443123"/>
            <a:ext cx="7939608" cy="4114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 smtClean="0"/>
              <a:t>Formalizing an alignment with an </a:t>
            </a:r>
            <a:r>
              <a:rPr lang="en-US" sz="2400" i="1" dirty="0" smtClean="0"/>
              <a:t>alignment function 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Mapping a foreign input at position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i </a:t>
            </a:r>
            <a:r>
              <a:rPr lang="en-US" sz="2400" dirty="0" smtClean="0"/>
              <a:t>with an English output at position 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2400" dirty="0"/>
              <a:t> </a:t>
            </a:r>
            <a:r>
              <a:rPr lang="en-US" sz="2400" dirty="0" smtClean="0"/>
              <a:t>denoted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 i-j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Tahoma" charset="0"/>
                <a:ea typeface="Tahoma" charset="0"/>
                <a:cs typeface="Tahoma" charset="0"/>
              </a:rPr>
              <a:t>Example: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	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	     a: {0-0, 1-1, 2-2}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flipH="1">
            <a:off x="8118016" y="6442393"/>
            <a:ext cx="401144" cy="258530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41608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2356"/>
            <a:ext cx="7793037" cy="810344"/>
          </a:xfrm>
        </p:spPr>
        <p:txBody>
          <a:bodyPr/>
          <a:lstStyle/>
          <a:p>
            <a:pPr algn="l"/>
            <a:r>
              <a:rPr lang="en-US" sz="4000" smtClean="0"/>
              <a:t>IBM </a:t>
            </a:r>
            <a:r>
              <a:rPr lang="en-US" sz="4000" dirty="0"/>
              <a:t>model 1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066800" y="1564953"/>
            <a:ext cx="8548438" cy="3019657"/>
            <a:chOff x="1024225" y="1989381"/>
            <a:chExt cx="8548438" cy="3019657"/>
          </a:xfrm>
        </p:grpSpPr>
        <p:sp>
          <p:nvSpPr>
            <p:cNvPr id="40" name="Rectangle 39"/>
            <p:cNvSpPr/>
            <p:nvPr/>
          </p:nvSpPr>
          <p:spPr>
            <a:xfrm>
              <a:off x="1024225" y="2427985"/>
              <a:ext cx="8548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181818"/>
                  </a:solidFill>
                  <a:latin typeface="Tahoma" charset="0"/>
                  <a:ea typeface="Tahoma" charset="0"/>
                  <a:cs typeface="Tahoma" charset="0"/>
                </a:rPr>
                <a:t>NULL Yesterday is nothing but the memory of today</a:t>
              </a:r>
              <a:endParaRPr lang="en-US" sz="2000" b="0" i="0" dirty="0">
                <a:solidFill>
                  <a:srgbClr val="181818"/>
                </a:solidFill>
                <a:effectLst/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217057" y="1989381"/>
              <a:ext cx="6478746" cy="3019657"/>
              <a:chOff x="1217057" y="1989381"/>
              <a:chExt cx="6478746" cy="3019657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53456" y="3965940"/>
                <a:ext cx="3799596" cy="673766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622038" y="4639706"/>
                <a:ext cx="3262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4        </a:t>
                </a:r>
                <a:r>
                  <a:rPr lang="en-US" dirty="0"/>
                  <a:t>3</a:t>
                </a:r>
                <a:r>
                  <a:rPr lang="en-US" dirty="0" smtClean="0"/>
                  <a:t>          </a:t>
                </a:r>
                <a:r>
                  <a:rPr lang="en-US" dirty="0"/>
                  <a:t>2</a:t>
                </a:r>
                <a:r>
                  <a:rPr lang="en-US" dirty="0" smtClean="0"/>
                  <a:t>         </a:t>
                </a:r>
                <a:r>
                  <a:rPr lang="en-US" dirty="0"/>
                  <a:t>1</a:t>
                </a:r>
                <a:r>
                  <a:rPr lang="en-US" dirty="0" smtClean="0"/>
                  <a:t>           0</a:t>
                </a:r>
                <a:endParaRPr 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217057" y="1989381"/>
                <a:ext cx="64787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-1          0           1       2        3      4        5         6      7  </a:t>
                </a:r>
                <a:endParaRPr lang="en-US" dirty="0"/>
              </a:p>
            </p:txBody>
          </p:sp>
          <p:cxnSp>
            <p:nvCxnSpPr>
              <p:cNvPr id="45" name="Straight Connector 44"/>
              <p:cNvCxnSpPr/>
              <p:nvPr/>
            </p:nvCxnSpPr>
            <p:spPr bwMode="auto">
              <a:xfrm>
                <a:off x="2353456" y="2852012"/>
                <a:ext cx="2578584" cy="122506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Straight Connector 45"/>
              <p:cNvCxnSpPr/>
              <p:nvPr/>
            </p:nvCxnSpPr>
            <p:spPr bwMode="auto">
              <a:xfrm>
                <a:off x="3562584" y="2758870"/>
                <a:ext cx="672944" cy="132880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Straight Connector 46"/>
              <p:cNvCxnSpPr/>
              <p:nvPr/>
            </p:nvCxnSpPr>
            <p:spPr bwMode="auto">
              <a:xfrm flipH="1">
                <a:off x="4235528" y="2789430"/>
                <a:ext cx="109574" cy="128764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Straight Connector 47"/>
              <p:cNvCxnSpPr/>
              <p:nvPr/>
            </p:nvCxnSpPr>
            <p:spPr bwMode="auto">
              <a:xfrm flipH="1">
                <a:off x="3636806" y="2852012"/>
                <a:ext cx="1750380" cy="117243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Straight Connector 48"/>
              <p:cNvCxnSpPr/>
              <p:nvPr/>
            </p:nvCxnSpPr>
            <p:spPr bwMode="auto">
              <a:xfrm flipH="1">
                <a:off x="2724506" y="2878066"/>
                <a:ext cx="3863718" cy="126158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Straight Connector 49"/>
              <p:cNvCxnSpPr/>
              <p:nvPr/>
            </p:nvCxnSpPr>
            <p:spPr bwMode="auto">
              <a:xfrm>
                <a:off x="3059832" y="2758870"/>
                <a:ext cx="0" cy="15504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4788024" y="2758870"/>
                <a:ext cx="0" cy="15504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Straight Connector 51"/>
              <p:cNvCxnSpPr/>
              <p:nvPr/>
            </p:nvCxnSpPr>
            <p:spPr bwMode="auto">
              <a:xfrm>
                <a:off x="6156176" y="2769899"/>
                <a:ext cx="0" cy="15504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60" name="Straight Connector 59"/>
          <p:cNvCxnSpPr/>
          <p:nvPr/>
        </p:nvCxnSpPr>
        <p:spPr bwMode="auto">
          <a:xfrm>
            <a:off x="1451296" y="2458875"/>
            <a:ext cx="4315408" cy="119111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535" y="2721987"/>
            <a:ext cx="1434609" cy="553709"/>
          </a:xfrm>
          <a:prstGeom prst="rect">
            <a:avLst/>
          </a:prstGeom>
        </p:spPr>
      </p:pic>
      <p:sp>
        <p:nvSpPr>
          <p:cNvPr id="63" name="Oval 62"/>
          <p:cNvSpPr/>
          <p:nvPr/>
        </p:nvSpPr>
        <p:spPr bwMode="auto">
          <a:xfrm>
            <a:off x="6849480" y="2721987"/>
            <a:ext cx="1646820" cy="624362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1"/>
          </p:nvPr>
        </p:nvSpPr>
        <p:spPr>
          <a:xfrm flipH="1">
            <a:off x="8012240" y="6488113"/>
            <a:ext cx="385904" cy="2632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2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2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76208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379191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IBM Model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Simplest of the IBM models</a:t>
            </a:r>
          </a:p>
          <a:p>
            <a:r>
              <a:rPr lang="en-US" sz="2000" dirty="0" smtClean="0"/>
              <a:t>Does </a:t>
            </a:r>
            <a:r>
              <a:rPr lang="en-US" sz="2000" dirty="0"/>
              <a:t>not consider word order (bag-of-words approach)</a:t>
            </a:r>
          </a:p>
          <a:p>
            <a:r>
              <a:rPr lang="en-US" sz="2000" dirty="0"/>
              <a:t>Does not model one-to-many alignments</a:t>
            </a:r>
          </a:p>
          <a:p>
            <a:r>
              <a:rPr lang="en-US" sz="2000" dirty="0"/>
              <a:t>Computationally inexpensive</a:t>
            </a:r>
          </a:p>
          <a:p>
            <a:r>
              <a:rPr lang="en-US" sz="2000" dirty="0"/>
              <a:t>Useful for parameter estimations that are passed on to more elaborate </a:t>
            </a:r>
            <a:r>
              <a:rPr lang="en-US" sz="2000" dirty="0" smtClean="0"/>
              <a:t>models</a:t>
            </a:r>
          </a:p>
          <a:p>
            <a:r>
              <a:rPr lang="en-US" sz="2000" dirty="0"/>
              <a:t>Translation probability in terms of alignments</a:t>
            </a:r>
            <a:r>
              <a:rPr lang="en-US" sz="2000" dirty="0" smtClean="0"/>
              <a:t>:</a:t>
            </a:r>
            <a:endParaRPr lang="en-US" sz="2000" dirty="0"/>
          </a:p>
          <a:p>
            <a:pPr>
              <a:buFont typeface="Wingdings" charset="0"/>
              <a:buNone/>
            </a:pPr>
            <a:r>
              <a:rPr lang="en-US" sz="2000" dirty="0"/>
              <a:t>	where:</a:t>
            </a:r>
          </a:p>
          <a:p>
            <a:pPr>
              <a:buFont typeface="Wingdings" charset="0"/>
              <a:buNone/>
            </a:pPr>
            <a:endParaRPr lang="en-US" sz="2000" dirty="0"/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</a:p>
          <a:p>
            <a:pPr>
              <a:buFont typeface="Wingdings" charset="0"/>
              <a:buNone/>
            </a:pPr>
            <a:r>
              <a:rPr lang="en-US" sz="2000" dirty="0"/>
              <a:t>	</a:t>
            </a:r>
            <a:br>
              <a:rPr lang="en-US" sz="2000" dirty="0"/>
            </a:br>
            <a:r>
              <a:rPr lang="en-US" sz="2000" dirty="0" smtClean="0"/>
              <a:t>and</a:t>
            </a:r>
            <a:r>
              <a:rPr lang="en-US" sz="2000" dirty="0"/>
              <a:t>:</a:t>
            </a:r>
          </a:p>
          <a:p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457229"/>
              </p:ext>
            </p:extLst>
          </p:nvPr>
        </p:nvGraphicFramePr>
        <p:xfrm>
          <a:off x="5719160" y="3671080"/>
          <a:ext cx="2736850" cy="708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1407960" imgH="356400" progId="Equation.3">
                  <p:embed/>
                </p:oleObj>
              </mc:Choice>
              <mc:Fallback>
                <p:oleObj name="Equation" r:id="rId3" imgW="1407960" imgH="35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9160" y="3671080"/>
                        <a:ext cx="2736850" cy="7084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816721"/>
              </p:ext>
            </p:extLst>
          </p:nvPr>
        </p:nvGraphicFramePr>
        <p:xfrm>
          <a:off x="1558925" y="4131260"/>
          <a:ext cx="4156075" cy="1378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7" name="Equation" r:id="rId5" imgW="2093400" imgH="685440" progId="Equation.3">
                  <p:embed/>
                </p:oleObj>
              </mc:Choice>
              <mc:Fallback>
                <p:oleObj name="Equation" r:id="rId5" imgW="2093400" imgH="685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4131260"/>
                        <a:ext cx="4156075" cy="13782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189326"/>
              </p:ext>
            </p:extLst>
          </p:nvPr>
        </p:nvGraphicFramePr>
        <p:xfrm>
          <a:off x="1353558" y="5499880"/>
          <a:ext cx="431641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7" imgW="2111760" imgH="484560" progId="Equation.3">
                  <p:embed/>
                </p:oleObj>
              </mc:Choice>
              <mc:Fallback>
                <p:oleObj name="Equation" r:id="rId7" imgW="211176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3558" y="5499880"/>
                        <a:ext cx="4316413" cy="100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6969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Given an English sentence </a:t>
            </a:r>
            <a:r>
              <a:rPr lang="en-US" sz="2400" i="1" dirty="0" smtClean="0"/>
              <a:t>e</a:t>
            </a:r>
            <a:r>
              <a:rPr lang="en-US" sz="2400" i="1" baseline="30000" dirty="0" smtClean="0"/>
              <a:t>1</a:t>
            </a:r>
            <a:r>
              <a:rPr lang="en-US" sz="2400" i="1" dirty="0" smtClean="0"/>
              <a:t>… e</a:t>
            </a:r>
            <a:r>
              <a:rPr lang="en-US" sz="2400" i="1" baseline="30000" dirty="0" smtClean="0"/>
              <a:t>l</a:t>
            </a:r>
            <a:r>
              <a:rPr lang="en-US" sz="2400" i="1" dirty="0" smtClean="0"/>
              <a:t> </a:t>
            </a:r>
            <a:r>
              <a:rPr lang="en-US" sz="2400" dirty="0"/>
              <a:t>and a foreign sentence </a:t>
            </a:r>
            <a:r>
              <a:rPr lang="en-US" sz="2400" i="1" dirty="0" smtClean="0"/>
              <a:t>f</a:t>
            </a:r>
            <a:r>
              <a:rPr lang="en-US" sz="2400" i="1" baseline="30000" dirty="0" smtClean="0"/>
              <a:t>1</a:t>
            </a:r>
            <a:r>
              <a:rPr lang="en-US" sz="2400" i="1" dirty="0" smtClean="0"/>
              <a:t>… </a:t>
            </a:r>
            <a:r>
              <a:rPr lang="en-US" sz="2400" i="1" dirty="0" err="1" smtClean="0"/>
              <a:t>f</a:t>
            </a:r>
            <a:r>
              <a:rPr lang="en-US" sz="2400" i="1" baseline="30000" dirty="0" err="1" smtClean="0"/>
              <a:t>m</a:t>
            </a:r>
            <a:endParaRPr lang="en-US" sz="2400" i="1" baseline="30000" dirty="0"/>
          </a:p>
          <a:p>
            <a:r>
              <a:rPr lang="en-US" sz="2400" dirty="0"/>
              <a:t>We want to find the </a:t>
            </a:r>
            <a:r>
              <a:rPr lang="en-US" sz="2400" dirty="0" smtClean="0"/>
              <a:t>‘best</a:t>
            </a:r>
            <a:r>
              <a:rPr lang="en-US" sz="2400" dirty="0"/>
              <a:t>’ alignment </a:t>
            </a:r>
            <a:r>
              <a:rPr lang="en-US" sz="2400" i="1" dirty="0"/>
              <a:t>a</a:t>
            </a:r>
            <a:r>
              <a:rPr lang="en-US" sz="2400" dirty="0"/>
              <a:t>, where </a:t>
            </a:r>
            <a:r>
              <a:rPr lang="en-US" sz="2400" i="1" dirty="0"/>
              <a:t>a</a:t>
            </a:r>
            <a:r>
              <a:rPr lang="en-US" sz="2400" dirty="0"/>
              <a:t> is a set </a:t>
            </a:r>
            <a:r>
              <a:rPr lang="en-US" sz="2400" dirty="0" smtClean="0"/>
              <a:t>of pairs </a:t>
            </a:r>
            <a:r>
              <a:rPr lang="en-US" sz="2400" dirty="0"/>
              <a:t>of the form </a:t>
            </a:r>
            <a:r>
              <a:rPr lang="en-US" sz="2400" i="1" dirty="0"/>
              <a:t>{(</a:t>
            </a:r>
            <a:r>
              <a:rPr lang="en-US" sz="2400" i="1" dirty="0" err="1"/>
              <a:t>i</a:t>
            </a:r>
            <a:r>
              <a:rPr lang="en-US" sz="2400" i="1" dirty="0"/>
              <a:t> , j), . . . , (</a:t>
            </a:r>
            <a:r>
              <a:rPr lang="en-US" sz="2400" i="1" dirty="0" err="1"/>
              <a:t>i</a:t>
            </a:r>
            <a:r>
              <a:rPr lang="en-US" sz="2400" i="1" dirty="0"/>
              <a:t>’, j’)}, </a:t>
            </a:r>
            <a:r>
              <a:rPr lang="en-US" sz="2400" i="1" dirty="0" smtClean="0"/>
              <a:t> </a:t>
            </a:r>
            <a:r>
              <a:rPr lang="en-US" sz="2400" i="1" dirty="0"/>
              <a:t>0&lt;= </a:t>
            </a:r>
            <a:r>
              <a:rPr lang="en-US" sz="2400" i="1" dirty="0" err="1"/>
              <a:t>i</a:t>
            </a:r>
            <a:r>
              <a:rPr lang="en-US" sz="2400" i="1" dirty="0"/>
              <a:t> , </a:t>
            </a:r>
            <a:r>
              <a:rPr lang="en-US" sz="2400" i="1" dirty="0" err="1"/>
              <a:t>i</a:t>
            </a:r>
            <a:r>
              <a:rPr lang="en-US" sz="2400" i="1" dirty="0"/>
              <a:t>’ &lt;=  l </a:t>
            </a:r>
            <a:r>
              <a:rPr lang="en-US" sz="2400" dirty="0"/>
              <a:t>and</a:t>
            </a:r>
            <a:r>
              <a:rPr lang="en-US" sz="2400" i="1" dirty="0"/>
              <a:t> 1&lt;= j , j’&lt;= m</a:t>
            </a:r>
          </a:p>
          <a:p>
            <a:r>
              <a:rPr lang="en-US" sz="2400" dirty="0"/>
              <a:t>Note that if (</a:t>
            </a:r>
            <a:r>
              <a:rPr lang="en-US" sz="2400" dirty="0" err="1"/>
              <a:t>i</a:t>
            </a:r>
            <a:r>
              <a:rPr lang="en-US" sz="2400" dirty="0"/>
              <a:t> , j), (</a:t>
            </a:r>
            <a:r>
              <a:rPr lang="en-US" sz="2400" dirty="0" err="1"/>
              <a:t>i</a:t>
            </a:r>
            <a:r>
              <a:rPr lang="en-US" sz="2400" dirty="0"/>
              <a:t>’, j) are in </a:t>
            </a:r>
            <a:r>
              <a:rPr lang="en-US" sz="2400" i="1" dirty="0"/>
              <a:t>a</a:t>
            </a:r>
            <a:r>
              <a:rPr lang="en-US" sz="2400" dirty="0"/>
              <a:t>, then </a:t>
            </a:r>
            <a:r>
              <a:rPr lang="en-US" sz="2400" dirty="0" err="1"/>
              <a:t>i</a:t>
            </a:r>
            <a:r>
              <a:rPr lang="en-US" sz="2400" dirty="0"/>
              <a:t> equals </a:t>
            </a:r>
            <a:r>
              <a:rPr lang="en-US" sz="2400" dirty="0" err="1"/>
              <a:t>i</a:t>
            </a:r>
            <a:r>
              <a:rPr lang="en-US" sz="2400" dirty="0"/>
              <a:t>’, i.e. no many-to-one alignments are allowed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e </a:t>
            </a:r>
            <a:r>
              <a:rPr lang="en-US" sz="2400" dirty="0"/>
              <a:t>add a spurious NULL word to the English sentence at position 0</a:t>
            </a:r>
          </a:p>
          <a:p>
            <a:r>
              <a:rPr lang="en-US" sz="2400" dirty="0"/>
              <a:t>In total there are (</a:t>
            </a:r>
            <a:r>
              <a:rPr lang="en-US" sz="2400" dirty="0" smtClean="0"/>
              <a:t>l+1</a:t>
            </a:r>
            <a:r>
              <a:rPr lang="en-US" sz="2400" dirty="0"/>
              <a:t>)</a:t>
            </a:r>
            <a:r>
              <a:rPr lang="en-US" sz="2400" baseline="30000" dirty="0"/>
              <a:t>m</a:t>
            </a:r>
            <a:r>
              <a:rPr lang="en-US" sz="2400" dirty="0"/>
              <a:t> different alignments </a:t>
            </a:r>
            <a:r>
              <a:rPr lang="en-US" sz="2400" i="1" dirty="0"/>
              <a:t>A</a:t>
            </a:r>
          </a:p>
          <a:p>
            <a:r>
              <a:rPr lang="en-US" sz="2400" dirty="0"/>
              <a:t>Allowing for many-to-many </a:t>
            </a:r>
            <a:r>
              <a:rPr lang="en-US" sz="2400" dirty="0" smtClean="0"/>
              <a:t>alignments results </a:t>
            </a:r>
            <a:r>
              <a:rPr lang="en-US" sz="2400" dirty="0"/>
              <a:t>in (2</a:t>
            </a:r>
            <a:r>
              <a:rPr lang="en-US" sz="2400" baseline="30000" dirty="0"/>
              <a:t>l</a:t>
            </a:r>
            <a:r>
              <a:rPr lang="en-US" sz="2400" dirty="0"/>
              <a:t>)</a:t>
            </a:r>
            <a:r>
              <a:rPr lang="en-US" sz="2400" baseline="30000" dirty="0"/>
              <a:t>m</a:t>
            </a:r>
            <a:r>
              <a:rPr lang="en-US" sz="2400" dirty="0"/>
              <a:t> possible alignments </a:t>
            </a:r>
            <a:r>
              <a:rPr lang="en-US" sz="2400" i="1" dirty="0"/>
              <a:t>A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68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Why is MT challenging?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799" y="1524000"/>
            <a:ext cx="8746603" cy="4857750"/>
          </a:xfrm>
        </p:spPr>
        <p:txBody>
          <a:bodyPr/>
          <a:lstStyle/>
          <a:p>
            <a:r>
              <a:rPr lang="en-US" sz="2000" dirty="0" smtClean="0"/>
              <a:t>Because </a:t>
            </a:r>
            <a:r>
              <a:rPr lang="en-US" sz="2000" dirty="0"/>
              <a:t>languages are hard, even for humans!</a:t>
            </a:r>
          </a:p>
          <a:p>
            <a:r>
              <a:rPr lang="en-US" sz="2000" dirty="0"/>
              <a:t>What is the </a:t>
            </a:r>
            <a:r>
              <a:rPr lang="en-US" sz="2000" dirty="0" smtClean="0"/>
              <a:t>German </a:t>
            </a:r>
            <a:r>
              <a:rPr lang="en-US" sz="2000" dirty="0"/>
              <a:t>equivalent </a:t>
            </a:r>
            <a:r>
              <a:rPr lang="en-US" sz="2000" dirty="0" smtClean="0"/>
              <a:t>of</a:t>
            </a:r>
            <a:r>
              <a:rPr lang="en-US" sz="2000" dirty="0"/>
              <a:t> </a:t>
            </a:r>
            <a:r>
              <a:rPr lang="en-US" sz="2000" dirty="0" smtClean="0"/>
              <a:t>“</a:t>
            </a:r>
            <a:r>
              <a:rPr lang="en-US" sz="2000" b="1" dirty="0" smtClean="0"/>
              <a:t>It </a:t>
            </a:r>
            <a:r>
              <a:rPr lang="en-US" sz="2000" b="1" dirty="0"/>
              <a:t>is all Greek to </a:t>
            </a:r>
            <a:r>
              <a:rPr lang="en-US" sz="2000" b="1" dirty="0" smtClean="0"/>
              <a:t>me”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pic>
        <p:nvPicPr>
          <p:cNvPr id="12290" name="Picture 2" descr="illedresultat for it is all greek to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70" y="1524001"/>
            <a:ext cx="885463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093813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We want to find the most likely alignment: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 smtClean="0"/>
              <a:t>We don’t need to enumerate </a:t>
            </a:r>
            <a:r>
              <a:rPr lang="en-US" sz="2000" dirty="0"/>
              <a:t>all alignments: Since </a:t>
            </a:r>
            <a:r>
              <a:rPr lang="en-US" sz="2000" i="1" dirty="0"/>
              <a:t>P(</a:t>
            </a:r>
            <a:r>
              <a:rPr lang="en-US" sz="2000" i="1" dirty="0" smtClean="0"/>
              <a:t>f </a:t>
            </a:r>
            <a:r>
              <a:rPr lang="en-US" sz="2000" i="1" baseline="30000" dirty="0" err="1" smtClean="0"/>
              <a:t>j</a:t>
            </a:r>
            <a:r>
              <a:rPr lang="en-US" sz="2000" i="1" dirty="0" err="1" smtClean="0"/>
              <a:t>|e</a:t>
            </a:r>
            <a:r>
              <a:rPr lang="en-US" sz="2000" i="1" baseline="30000" dirty="0" err="1" smtClean="0"/>
              <a:t>i</a:t>
            </a:r>
            <a:r>
              <a:rPr lang="en-US" sz="2000" i="1" dirty="0"/>
              <a:t>) </a:t>
            </a:r>
            <a:r>
              <a:rPr lang="en-US" sz="2000" dirty="0"/>
              <a:t>is independent from </a:t>
            </a:r>
            <a:r>
              <a:rPr lang="en-US" sz="2000" i="1" dirty="0"/>
              <a:t>P(</a:t>
            </a:r>
            <a:r>
              <a:rPr lang="en-US" sz="2000" i="1" dirty="0" smtClean="0"/>
              <a:t>f </a:t>
            </a:r>
            <a:r>
              <a:rPr lang="en-US" sz="2000" i="1" baseline="30000" dirty="0" smtClean="0"/>
              <a:t>j’</a:t>
            </a:r>
            <a:r>
              <a:rPr lang="en-US" sz="2000" i="1" dirty="0" smtClean="0"/>
              <a:t>|</a:t>
            </a:r>
            <a:r>
              <a:rPr lang="en-US" sz="2000" i="1" dirty="0" err="1" smtClean="0"/>
              <a:t>e</a:t>
            </a:r>
            <a:r>
              <a:rPr lang="en-US" sz="2000" i="1" baseline="30000" dirty="0" err="1" smtClean="0"/>
              <a:t>i</a:t>
            </a:r>
            <a:r>
              <a:rPr lang="en-US" sz="2000" i="1" baseline="30000" dirty="0"/>
              <a:t>’</a:t>
            </a:r>
            <a:r>
              <a:rPr lang="en-US" sz="2000" i="1" dirty="0"/>
              <a:t>) </a:t>
            </a:r>
            <a:r>
              <a:rPr lang="en-US" sz="2000" dirty="0"/>
              <a:t>we can find the maximum alignment by looking at the individual translation probabilities only</a:t>
            </a:r>
          </a:p>
          <a:p>
            <a:r>
              <a:rPr lang="en-US" sz="2000" dirty="0"/>
              <a:t>Let                                           </a:t>
            </a:r>
            <a:r>
              <a:rPr lang="en-US" sz="2000" dirty="0" smtClean="0"/>
              <a:t>      , </a:t>
            </a:r>
            <a:r>
              <a:rPr lang="en-US" sz="2000" dirty="0"/>
              <a:t>then for each </a:t>
            </a:r>
            <a:r>
              <a:rPr lang="en-US" sz="2000" i="1" dirty="0" err="1"/>
              <a:t>a</a:t>
            </a:r>
            <a:r>
              <a:rPr lang="en-US" sz="2000" i="1" baseline="-25000" dirty="0" err="1"/>
              <a:t>j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/>
              <a:t>The best alignment can </a:t>
            </a:r>
            <a:r>
              <a:rPr lang="en-US" sz="2000" dirty="0" smtClean="0"/>
              <a:t>be computed </a:t>
            </a:r>
            <a:r>
              <a:rPr lang="en-US" sz="2000" dirty="0"/>
              <a:t>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quadratic number of steps: </a:t>
            </a:r>
            <a:r>
              <a:rPr lang="en-US" sz="2000" dirty="0" smtClean="0"/>
              <a:t>m(</a:t>
            </a:r>
            <a:r>
              <a:rPr lang="en-US" sz="2000" dirty="0"/>
              <a:t>l+</a:t>
            </a:r>
            <a:r>
              <a:rPr lang="en-US" sz="2000" dirty="0" smtClean="0"/>
              <a:t>1</a:t>
            </a:r>
            <a:r>
              <a:rPr lang="en-US" sz="2000" dirty="0"/>
              <a:t>)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808307"/>
              </p:ext>
            </p:extLst>
          </p:nvPr>
        </p:nvGraphicFramePr>
        <p:xfrm>
          <a:off x="514350" y="1828800"/>
          <a:ext cx="62626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Equation" r:id="rId3" imgW="3327840" imgH="484560" progId="Equation.3">
                  <p:embed/>
                </p:oleObj>
              </mc:Choice>
              <mc:Fallback>
                <p:oleObj name="Equation" r:id="rId3" imgW="332784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" y="1828800"/>
                        <a:ext cx="6262688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808968"/>
              </p:ext>
            </p:extLst>
          </p:nvPr>
        </p:nvGraphicFramePr>
        <p:xfrm>
          <a:off x="1031875" y="3616919"/>
          <a:ext cx="2765425" cy="639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Equation" r:id="rId5" imgW="1362240" imgH="301680" progId="Equation.3">
                  <p:embed/>
                </p:oleObj>
              </mc:Choice>
              <mc:Fallback>
                <p:oleObj name="Equation" r:id="rId5" imgW="1362240" imgH="301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3616919"/>
                        <a:ext cx="2765425" cy="63963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629527"/>
              </p:ext>
            </p:extLst>
          </p:nvPr>
        </p:nvGraphicFramePr>
        <p:xfrm>
          <a:off x="6005689" y="3616919"/>
          <a:ext cx="2743200" cy="63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2" name="Equation" r:id="rId7" imgW="1407960" imgH="319680" progId="Equation.3">
                  <p:embed/>
                </p:oleObj>
              </mc:Choice>
              <mc:Fallback>
                <p:oleObj name="Equation" r:id="rId7" imgW="1407960" imgH="31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5689" y="3616919"/>
                        <a:ext cx="2743200" cy="636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107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363511"/>
            <a:ext cx="6194490" cy="838200"/>
          </a:xfrm>
        </p:spPr>
        <p:txBody>
          <a:bodyPr/>
          <a:lstStyle/>
          <a:p>
            <a:pPr algn="l"/>
            <a:r>
              <a:rPr lang="en-US" sz="3600" dirty="0" smtClean="0"/>
              <a:t>Computing Model 1 Parameters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Step 1: Determine candidates. For each English word e collect all foreign words f that co-occur at least once with e</a:t>
            </a:r>
          </a:p>
          <a:p>
            <a:r>
              <a:rPr lang="en-US" sz="2400" dirty="0"/>
              <a:t>Step 2: Initialize P(</a:t>
            </a:r>
            <a:r>
              <a:rPr lang="en-US" sz="2400" dirty="0" err="1"/>
              <a:t>f|e</a:t>
            </a:r>
            <a:r>
              <a:rPr lang="en-US" sz="2400" dirty="0"/>
              <a:t>) uniformly, i.e. P(</a:t>
            </a:r>
            <a:r>
              <a:rPr lang="en-US" sz="2400" dirty="0" err="1"/>
              <a:t>f|e</a:t>
            </a:r>
            <a:r>
              <a:rPr lang="en-US" sz="2400" dirty="0"/>
              <a:t>) = 1/(</a:t>
            </a:r>
            <a:r>
              <a:rPr lang="en-US" sz="2400" dirty="0" smtClean="0"/>
              <a:t>number </a:t>
            </a:r>
            <a:r>
              <a:rPr lang="en-US" sz="2400" dirty="0"/>
              <a:t>of co-occurring foreign words</a:t>
            </a:r>
            <a:r>
              <a:rPr lang="en-US" sz="2400" dirty="0" smtClean="0"/>
              <a:t>) or P(</a:t>
            </a:r>
            <a:r>
              <a:rPr lang="en-US" sz="2400" dirty="0" err="1"/>
              <a:t>f</a:t>
            </a:r>
            <a:r>
              <a:rPr lang="en-US" sz="2400" dirty="0" err="1" smtClean="0"/>
              <a:t>|e</a:t>
            </a:r>
            <a:r>
              <a:rPr lang="en-US" sz="2400" dirty="0" smtClean="0"/>
              <a:t>) = 1/(number of total foreign words)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Step 3: Iteratively refine translation </a:t>
            </a:r>
            <a:r>
              <a:rPr lang="en-US" sz="2400" dirty="0" smtClean="0"/>
              <a:t>probabilities with EM: 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100" dirty="0">
                <a:latin typeface="Courier New"/>
                <a:cs typeface="Courier New"/>
              </a:rPr>
              <a:t>for n iterations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set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 to zero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for each sentence pair (</a:t>
            </a:r>
            <a:r>
              <a:rPr lang="en-US" sz="1100" dirty="0" err="1">
                <a:latin typeface="Courier New"/>
                <a:cs typeface="Courier New"/>
              </a:rPr>
              <a:t>e,f</a:t>
            </a:r>
            <a:r>
              <a:rPr lang="en-US" sz="1100" dirty="0">
                <a:latin typeface="Courier New"/>
                <a:cs typeface="Courier New"/>
              </a:rPr>
              <a:t>) of lengths (</a:t>
            </a:r>
            <a:r>
              <a:rPr lang="en-US" sz="1100" dirty="0" err="1">
                <a:latin typeface="Courier New"/>
                <a:cs typeface="Courier New"/>
              </a:rPr>
              <a:t>l,m</a:t>
            </a:r>
            <a:r>
              <a:rPr lang="en-US" sz="1100" dirty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j=1 to m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total=0; 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for </a:t>
            </a:r>
            <a:r>
              <a:rPr lang="en-US" sz="1100" dirty="0" err="1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=1 to l: total += P(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    for </a:t>
            </a:r>
            <a:r>
              <a:rPr lang="en-US" sz="1100" dirty="0" err="1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=1 to l: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 += P(</a:t>
            </a:r>
            <a:r>
              <a:rPr lang="en-US" sz="1100" dirty="0" err="1" smtClean="0">
                <a:latin typeface="Courier New"/>
                <a:cs typeface="Courier New"/>
              </a:rPr>
              <a:t>f</a:t>
            </a:r>
            <a:r>
              <a:rPr lang="en-US" sz="1100" baseline="30000" dirty="0" err="1" smtClean="0">
                <a:latin typeface="Courier New"/>
                <a:cs typeface="Courier New"/>
              </a:rPr>
              <a:t>j</a:t>
            </a:r>
            <a:r>
              <a:rPr lang="en-US" sz="1100" dirty="0" err="1" smtClean="0">
                <a:latin typeface="Courier New"/>
                <a:cs typeface="Courier New"/>
              </a:rPr>
              <a:t>|e</a:t>
            </a:r>
            <a:r>
              <a:rPr lang="en-US" sz="1100" baseline="30000" dirty="0" err="1" smtClean="0">
                <a:latin typeface="Courier New"/>
                <a:cs typeface="Courier New"/>
              </a:rPr>
              <a:t>i</a:t>
            </a:r>
            <a:r>
              <a:rPr lang="en-US" sz="1100" dirty="0">
                <a:latin typeface="Courier New"/>
                <a:cs typeface="Courier New"/>
              </a:rPr>
              <a:t>)/total;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for each word e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total=0; 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each word f </a:t>
            </a:r>
            <a:r>
              <a:rPr lang="en-US" sz="1100" dirty="0" err="1">
                <a:latin typeface="Courier New"/>
                <a:cs typeface="Courier New"/>
              </a:rPr>
              <a:t>s.t.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is defined:  total +=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en-US" sz="1100" dirty="0">
                <a:latin typeface="Courier New"/>
                <a:cs typeface="Courier New"/>
              </a:rPr>
              <a:t>         for each word f </a:t>
            </a:r>
            <a:r>
              <a:rPr lang="en-US" sz="1100" dirty="0" err="1">
                <a:latin typeface="Courier New"/>
                <a:cs typeface="Courier New"/>
              </a:rPr>
              <a:t>s.t.</a:t>
            </a:r>
            <a:r>
              <a:rPr lang="en-US" sz="1100" dirty="0">
                <a:latin typeface="Courier New"/>
                <a:cs typeface="Courier New"/>
              </a:rPr>
              <a:t>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is defined:  P(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 = </a:t>
            </a:r>
            <a:r>
              <a:rPr lang="en-US" sz="1100" dirty="0" err="1">
                <a:latin typeface="Courier New"/>
                <a:cs typeface="Courier New"/>
              </a:rPr>
              <a:t>tc</a:t>
            </a:r>
            <a:r>
              <a:rPr lang="en-US" sz="1100" dirty="0">
                <a:latin typeface="Courier New"/>
                <a:cs typeface="Courier New"/>
              </a:rPr>
              <a:t>(</a:t>
            </a:r>
            <a:r>
              <a:rPr lang="en-US" sz="1100" dirty="0" err="1" smtClean="0">
                <a:latin typeface="Courier New"/>
                <a:cs typeface="Courier New"/>
              </a:rPr>
              <a:t>f|e</a:t>
            </a:r>
            <a:r>
              <a:rPr lang="en-US" sz="1100" dirty="0">
                <a:latin typeface="Courier New"/>
                <a:cs typeface="Courier New"/>
              </a:rPr>
              <a:t>)/total;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96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Parallel ‘corpus’:</a:t>
            </a:r>
          </a:p>
          <a:p>
            <a:pPr marL="180975" lvl="1" indent="0">
              <a:buNone/>
            </a:pPr>
            <a:r>
              <a:rPr lang="en-US" sz="1400" dirty="0"/>
              <a:t>the dog :: der </a:t>
            </a:r>
            <a:r>
              <a:rPr lang="en-US" sz="1400" dirty="0" err="1"/>
              <a:t>Hund</a:t>
            </a:r>
            <a:endParaRPr lang="en-US" sz="1400" dirty="0"/>
          </a:p>
          <a:p>
            <a:pPr marL="180975" lvl="1" indent="0">
              <a:buNone/>
            </a:pPr>
            <a:r>
              <a:rPr lang="en-US" sz="1400" dirty="0"/>
              <a:t>the tomcat :: der </a:t>
            </a:r>
            <a:r>
              <a:rPr lang="en-US" sz="1400" dirty="0" err="1"/>
              <a:t>Kater</a:t>
            </a:r>
            <a:endParaRPr lang="en-US" sz="1400" dirty="0"/>
          </a:p>
          <a:p>
            <a:r>
              <a:rPr lang="en-US" sz="2400" dirty="0"/>
              <a:t>Step 1+2 (collect candidates and initialize uniformly):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der|the</a:t>
            </a:r>
            <a:r>
              <a:rPr lang="en-US" sz="1400" dirty="0"/>
              <a:t>) = P(</a:t>
            </a:r>
            <a:r>
              <a:rPr lang="en-US" sz="1400" dirty="0" err="1"/>
              <a:t>Hund|the</a:t>
            </a:r>
            <a:r>
              <a:rPr lang="en-US" sz="1400" dirty="0"/>
              <a:t>) = P(</a:t>
            </a:r>
            <a:r>
              <a:rPr lang="en-US" sz="1400" dirty="0" err="1"/>
              <a:t>Kater|the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der|dog</a:t>
            </a:r>
            <a:r>
              <a:rPr lang="en-US" sz="1400" dirty="0"/>
              <a:t>) = P(</a:t>
            </a:r>
            <a:r>
              <a:rPr lang="en-US" sz="1400" dirty="0" err="1"/>
              <a:t>Hund|dog</a:t>
            </a:r>
            <a:r>
              <a:rPr lang="en-US" sz="1400" dirty="0"/>
              <a:t>) = P(</a:t>
            </a:r>
            <a:r>
              <a:rPr lang="en-US" sz="1400" dirty="0" err="1"/>
              <a:t>Kater|dog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der|tomcat</a:t>
            </a:r>
            <a:r>
              <a:rPr lang="en-US" sz="1400" dirty="0"/>
              <a:t>)  = P(</a:t>
            </a:r>
            <a:r>
              <a:rPr lang="en-US" sz="1400" dirty="0" err="1"/>
              <a:t>Hund|tomcat</a:t>
            </a:r>
            <a:r>
              <a:rPr lang="en-US" sz="1400" dirty="0"/>
              <a:t>)  = P(</a:t>
            </a:r>
            <a:r>
              <a:rPr lang="en-US" sz="1400" dirty="0" err="1"/>
              <a:t>Kater|tomcat</a:t>
            </a:r>
            <a:r>
              <a:rPr lang="en-US" sz="1400" dirty="0"/>
              <a:t>) = 1/3</a:t>
            </a:r>
          </a:p>
          <a:p>
            <a:pPr marL="180975" lvl="1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der|NULL</a:t>
            </a:r>
            <a:r>
              <a:rPr lang="en-US" sz="1400" dirty="0"/>
              <a:t>) = P(</a:t>
            </a:r>
            <a:r>
              <a:rPr lang="en-US" sz="1400" dirty="0" err="1"/>
              <a:t>Hund|NULL</a:t>
            </a:r>
            <a:r>
              <a:rPr lang="en-US" sz="1400" dirty="0"/>
              <a:t>) = P(</a:t>
            </a:r>
            <a:r>
              <a:rPr lang="en-US" sz="1400" dirty="0" err="1"/>
              <a:t>Kater|NULL</a:t>
            </a:r>
            <a:r>
              <a:rPr lang="en-US" sz="1400" dirty="0"/>
              <a:t>) = 1/</a:t>
            </a:r>
            <a:r>
              <a:rPr lang="en-US" sz="1400" dirty="0" smtClean="0"/>
              <a:t>3</a:t>
            </a:r>
          </a:p>
          <a:p>
            <a:pPr marL="296863" indent="-285750"/>
            <a:r>
              <a:rPr lang="en-US" sz="2400" dirty="0"/>
              <a:t>Step 3: Iterate</a:t>
            </a:r>
          </a:p>
          <a:p>
            <a:pPr marL="11113" indent="0">
              <a:buNone/>
            </a:pPr>
            <a:r>
              <a:rPr lang="en-US" sz="1600" b="1" dirty="0"/>
              <a:t>NULL the dog :: </a:t>
            </a:r>
            <a:r>
              <a:rPr lang="en-US" sz="1600" b="1" dirty="0" smtClean="0"/>
              <a:t>der </a:t>
            </a:r>
            <a:r>
              <a:rPr lang="en-US" sz="1600" b="1" dirty="0" err="1" smtClean="0"/>
              <a:t>Hund</a:t>
            </a:r>
            <a:endParaRPr lang="en-US" sz="1600" b="1" dirty="0"/>
          </a:p>
          <a:p>
            <a:pPr marL="11113" indent="0">
              <a:buNone/>
            </a:pPr>
            <a:r>
              <a:rPr lang="en-US" sz="1300" dirty="0"/>
              <a:t>j=1 </a:t>
            </a:r>
          </a:p>
          <a:p>
            <a:pPr marL="11113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der|dog</a:t>
            </a:r>
            <a:r>
              <a:rPr lang="en-US" sz="1300" dirty="0"/>
              <a:t>)= 1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der|dog</a:t>
            </a:r>
            <a:r>
              <a:rPr lang="en-US" sz="1300" dirty="0"/>
              <a:t>) += P(</a:t>
            </a:r>
            <a:r>
              <a:rPr lang="en-US" sz="1300" dirty="0" err="1"/>
              <a:t>der|dog</a:t>
            </a:r>
            <a:r>
              <a:rPr lang="en-US" sz="1300" dirty="0"/>
              <a:t>)/1 = 0 += .333/1 = </a:t>
            </a:r>
            <a:r>
              <a:rPr lang="en-US" sz="1300" dirty="0" smtClean="0"/>
              <a:t>0.333</a:t>
            </a:r>
            <a:endParaRPr lang="en-US" sz="1300" dirty="0"/>
          </a:p>
        </p:txBody>
      </p:sp>
      <p:sp>
        <p:nvSpPr>
          <p:cNvPr id="5" name="Rectangle 4"/>
          <p:cNvSpPr/>
          <p:nvPr/>
        </p:nvSpPr>
        <p:spPr>
          <a:xfrm>
            <a:off x="4267200" y="4572000"/>
            <a:ext cx="50292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indent="0">
              <a:buNone/>
            </a:pPr>
            <a:r>
              <a:rPr lang="en-US" sz="1300" dirty="0"/>
              <a:t>j=2</a:t>
            </a:r>
          </a:p>
          <a:p>
            <a:pPr marL="11113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Hund|NULL</a:t>
            </a:r>
            <a:r>
              <a:rPr lang="en-US" sz="1300" dirty="0"/>
              <a:t>)+P(</a:t>
            </a:r>
            <a:r>
              <a:rPr lang="en-US" sz="1300" dirty="0" err="1"/>
              <a:t>Hund|the</a:t>
            </a:r>
            <a:r>
              <a:rPr lang="en-US" sz="1300" dirty="0"/>
              <a:t>)+P(</a:t>
            </a:r>
            <a:r>
              <a:rPr lang="en-US" sz="1300" dirty="0" err="1"/>
              <a:t>Hund|dog</a:t>
            </a:r>
            <a:r>
              <a:rPr lang="en-US" sz="1300" dirty="0"/>
              <a:t>)=1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Hund|NULL</a:t>
            </a:r>
            <a:r>
              <a:rPr lang="en-US" sz="1300" dirty="0"/>
              <a:t>) += P(</a:t>
            </a:r>
            <a:r>
              <a:rPr lang="en-US" sz="1300" dirty="0" err="1"/>
              <a:t>Hund|NULL</a:t>
            </a:r>
            <a:r>
              <a:rPr lang="en-US" sz="1300" dirty="0"/>
              <a:t>)/1 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Hund|the</a:t>
            </a:r>
            <a:r>
              <a:rPr lang="en-US" sz="1300" dirty="0"/>
              <a:t>) += P(</a:t>
            </a:r>
            <a:r>
              <a:rPr lang="en-US" sz="1300" dirty="0" err="1"/>
              <a:t>Hund|the</a:t>
            </a:r>
            <a:r>
              <a:rPr lang="en-US" sz="1300" dirty="0"/>
              <a:t>)/1 = 0 += .333/1 = 0.333</a:t>
            </a:r>
          </a:p>
          <a:p>
            <a:pPr marL="11113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Hund|dog</a:t>
            </a:r>
            <a:r>
              <a:rPr lang="en-US" sz="1300" dirty="0"/>
              <a:t>) += P(</a:t>
            </a:r>
            <a:r>
              <a:rPr lang="en-US" sz="1300" dirty="0" err="1"/>
              <a:t>Hund|dog</a:t>
            </a:r>
            <a:r>
              <a:rPr lang="en-US" sz="1300" dirty="0"/>
              <a:t>)/1 = 0 += .333/1 = 0.333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3318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IBM Model 1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66850"/>
            <a:ext cx="8640763" cy="50863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NULL the tomcat :: der </a:t>
            </a:r>
            <a:r>
              <a:rPr lang="en-US" sz="1600" b="1" dirty="0" err="1"/>
              <a:t>Kater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der|tomcat</a:t>
            </a:r>
            <a:r>
              <a:rPr lang="en-US" sz="1300" dirty="0"/>
              <a:t>)=1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)/1  = 0.333 += .333/1 = 0.666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)/1  = 0.333 += .333/1 = 0.666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der|tomcat</a:t>
            </a:r>
            <a:r>
              <a:rPr lang="en-US" sz="1300" dirty="0"/>
              <a:t>) += P(</a:t>
            </a:r>
            <a:r>
              <a:rPr lang="en-US" sz="1300" dirty="0" err="1"/>
              <a:t>der|tomcat</a:t>
            </a:r>
            <a:r>
              <a:rPr lang="en-US" sz="1300" dirty="0"/>
              <a:t>)/1  = 0 +=.333/1  = </a:t>
            </a:r>
            <a:r>
              <a:rPr lang="en-US" sz="1300" dirty="0" smtClean="0"/>
              <a:t>0.333</a:t>
            </a:r>
          </a:p>
          <a:p>
            <a:pPr marL="0" indent="0">
              <a:buNone/>
            </a:pPr>
            <a:endParaRPr lang="en-US" sz="1200" dirty="0" smtClean="0"/>
          </a:p>
          <a:p>
            <a:r>
              <a:rPr lang="en-US" sz="2400" dirty="0"/>
              <a:t>Re-compute translation probabilities </a:t>
            </a:r>
          </a:p>
          <a:p>
            <a:pPr marL="0" indent="0">
              <a:buNone/>
            </a:pPr>
            <a:r>
              <a:rPr lang="en-US" sz="1400" dirty="0"/>
              <a:t>total(the)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der|the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Hund|the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Kater|the</a:t>
            </a:r>
            <a:r>
              <a:rPr lang="en-US" sz="1400" dirty="0"/>
              <a:t>) = 0.666 + 0.333 + 0.333 = 1.333 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der|the</a:t>
            </a:r>
            <a:r>
              <a:rPr lang="en-US" sz="1400" dirty="0"/>
              <a:t>)/total(the) =  0.666 / 1.333 = 0.5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Hund|the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Hund|the</a:t>
            </a:r>
            <a:r>
              <a:rPr lang="en-US" sz="1400" dirty="0"/>
              <a:t>)/total(the) = 0.333/1.333 </a:t>
            </a:r>
            <a:r>
              <a:rPr lang="en-US" sz="1400" dirty="0" smtClean="0"/>
              <a:t>= 0.25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Kater|the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Kater|the</a:t>
            </a:r>
            <a:r>
              <a:rPr lang="en-US" sz="1400" dirty="0"/>
              <a:t>)/total(the) = 0.333/1.333 </a:t>
            </a:r>
            <a:r>
              <a:rPr lang="en-US" sz="1400" dirty="0" smtClean="0"/>
              <a:t>= 0.25</a:t>
            </a:r>
            <a:endParaRPr lang="en-US" sz="1400" dirty="0"/>
          </a:p>
          <a:p>
            <a:pPr marL="0" indent="0">
              <a:buNone/>
            </a:pPr>
            <a:r>
              <a:rPr lang="en-US" sz="1400" dirty="0"/>
              <a:t>total(dog)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der|dog</a:t>
            </a:r>
            <a:r>
              <a:rPr lang="en-US" sz="1400" dirty="0"/>
              <a:t>) +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Hund|dog</a:t>
            </a:r>
            <a:r>
              <a:rPr lang="en-US" sz="1400" dirty="0"/>
              <a:t>) = 0.666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der|dog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der|dog</a:t>
            </a:r>
            <a:r>
              <a:rPr lang="en-US" sz="1400" dirty="0"/>
              <a:t>)/total(dog) =  0.333 / 0.666 = 0.5</a:t>
            </a:r>
          </a:p>
          <a:p>
            <a:pPr marL="0" indent="0">
              <a:buNone/>
            </a:pPr>
            <a:r>
              <a:rPr lang="en-US" sz="1400" dirty="0"/>
              <a:t>P(</a:t>
            </a:r>
            <a:r>
              <a:rPr lang="en-US" sz="1400" dirty="0" err="1"/>
              <a:t>Hund|dog</a:t>
            </a:r>
            <a:r>
              <a:rPr lang="en-US" sz="1400" dirty="0"/>
              <a:t>) = </a:t>
            </a:r>
            <a:r>
              <a:rPr lang="en-US" sz="1400" dirty="0" err="1"/>
              <a:t>tc</a:t>
            </a:r>
            <a:r>
              <a:rPr lang="en-US" sz="1400" dirty="0"/>
              <a:t>(</a:t>
            </a:r>
            <a:r>
              <a:rPr lang="en-US" sz="1400" dirty="0" err="1"/>
              <a:t>Hund|dog</a:t>
            </a:r>
            <a:r>
              <a:rPr lang="en-US" sz="1400" dirty="0"/>
              <a:t>)/total(dog) =  0.333 / 0.666 = </a:t>
            </a:r>
            <a:r>
              <a:rPr lang="en-US" sz="1400" dirty="0" smtClean="0"/>
              <a:t>0.5</a:t>
            </a:r>
          </a:p>
          <a:p>
            <a:pPr marL="0" indent="0">
              <a:buNone/>
            </a:pPr>
            <a:r>
              <a:rPr lang="en-US" sz="1400" dirty="0" smtClean="0"/>
              <a:t>total(tomcat) =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der|tomcat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Kater|tomcat</a:t>
            </a:r>
            <a:r>
              <a:rPr lang="en-US" sz="1400" dirty="0" smtClean="0"/>
              <a:t>) = 0.333 + 0.333 =0.666</a:t>
            </a:r>
          </a:p>
          <a:p>
            <a:pPr marL="0" indent="0">
              <a:buNone/>
            </a:pPr>
            <a:r>
              <a:rPr lang="en-US" sz="1400" dirty="0" smtClean="0"/>
              <a:t>P(</a:t>
            </a:r>
            <a:r>
              <a:rPr lang="en-US" sz="1400" dirty="0" err="1" smtClean="0"/>
              <a:t>der|tomcat</a:t>
            </a:r>
            <a:r>
              <a:rPr lang="en-US" sz="1400" dirty="0" smtClean="0"/>
              <a:t>) = P(</a:t>
            </a:r>
            <a:r>
              <a:rPr lang="en-US" sz="1400" dirty="0" err="1" smtClean="0"/>
              <a:t>Kater|tomcat</a:t>
            </a:r>
            <a:r>
              <a:rPr lang="en-US" sz="1400" dirty="0" smtClean="0"/>
              <a:t>) = 0.5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total(NULL) =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der|NULL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</a:t>
            </a:r>
            <a:r>
              <a:rPr lang="en-US" sz="1400" dirty="0" err="1" smtClean="0"/>
              <a:t>Hund|NULL</a:t>
            </a:r>
            <a:r>
              <a:rPr lang="en-US" sz="1400" dirty="0" smtClean="0"/>
              <a:t>) + </a:t>
            </a:r>
            <a:r>
              <a:rPr lang="en-US" sz="1400" dirty="0" err="1" smtClean="0"/>
              <a:t>tc</a:t>
            </a:r>
            <a:r>
              <a:rPr lang="en-US" sz="1400" dirty="0" smtClean="0"/>
              <a:t>(KATER|NULL) = 0.666 + 0.333 + 0.333 = 1.333</a:t>
            </a:r>
          </a:p>
          <a:p>
            <a:pPr marL="0" indent="0">
              <a:buNone/>
            </a:pPr>
            <a:r>
              <a:rPr lang="en-US" sz="1400" dirty="0" smtClean="0"/>
              <a:t>P(</a:t>
            </a:r>
            <a:r>
              <a:rPr lang="en-US" sz="1400" dirty="0" err="1" smtClean="0"/>
              <a:t>der|NULL</a:t>
            </a:r>
            <a:r>
              <a:rPr lang="en-US" sz="1400" dirty="0" smtClean="0"/>
              <a:t>) = 0.5   P(</a:t>
            </a:r>
            <a:r>
              <a:rPr lang="en-US" sz="1400" dirty="0" err="1" smtClean="0"/>
              <a:t>Hund|NULL</a:t>
            </a:r>
            <a:r>
              <a:rPr lang="en-US" sz="1400" dirty="0" smtClean="0"/>
              <a:t>) = 0.25   P(</a:t>
            </a:r>
            <a:r>
              <a:rPr lang="en-US" sz="1400" dirty="0" err="1" smtClean="0"/>
              <a:t>Kater|NULL</a:t>
            </a:r>
            <a:r>
              <a:rPr lang="en-US" sz="1400" dirty="0" smtClean="0"/>
              <a:t>) = 0.25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4648200" y="1828800"/>
            <a:ext cx="502920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</a:t>
            </a:r>
            <a:r>
              <a:rPr lang="en-US" sz="1300" dirty="0" err="1"/>
              <a:t>NULL</a:t>
            </a:r>
            <a:r>
              <a:rPr lang="en-US" sz="1300" dirty="0"/>
              <a:t>)+P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</a:t>
            </a:r>
            <a:r>
              <a:rPr lang="en-US" sz="1300" dirty="0" err="1"/>
              <a:t>the</a:t>
            </a:r>
            <a:r>
              <a:rPr lang="en-US" sz="1300" dirty="0"/>
              <a:t>)+P</a:t>
            </a:r>
            <a:r>
              <a:rPr lang="en-US" sz="1300" dirty="0" smtClean="0"/>
              <a:t>(</a:t>
            </a:r>
            <a:r>
              <a:rPr lang="en-US" sz="1300" dirty="0" err="1" smtClean="0"/>
              <a:t>Kater|tomcat</a:t>
            </a:r>
            <a:r>
              <a:rPr lang="en-US" sz="1300" dirty="0" smtClean="0"/>
              <a:t>)</a:t>
            </a:r>
            <a:r>
              <a:rPr lang="en-US" sz="1300" dirty="0"/>
              <a:t>=1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Kater|NULL</a:t>
            </a:r>
            <a:r>
              <a:rPr lang="en-US" sz="1300" dirty="0"/>
              <a:t>) += P(</a:t>
            </a:r>
            <a:r>
              <a:rPr lang="en-US" sz="1300" dirty="0" err="1"/>
              <a:t>Kater|NULL</a:t>
            </a:r>
            <a:r>
              <a:rPr lang="en-US" sz="1300" dirty="0"/>
              <a:t>)/1 = 0 += .333/1 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Kater|the</a:t>
            </a:r>
            <a:r>
              <a:rPr lang="en-US" sz="1300" dirty="0"/>
              <a:t>) += P(</a:t>
            </a:r>
            <a:r>
              <a:rPr lang="en-US" sz="1300" dirty="0" err="1"/>
              <a:t>Kater|the</a:t>
            </a:r>
            <a:r>
              <a:rPr lang="en-US" sz="1300" dirty="0"/>
              <a:t>)/1 = 0 += .333/1 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Kater|tomcat</a:t>
            </a:r>
            <a:r>
              <a:rPr lang="en-US" sz="1300" dirty="0"/>
              <a:t>) += P(</a:t>
            </a:r>
            <a:r>
              <a:rPr lang="en-US" sz="1300" dirty="0" err="1"/>
              <a:t>Kater</a:t>
            </a:r>
            <a:r>
              <a:rPr lang="en-US" sz="1300" dirty="0" err="1" smtClean="0"/>
              <a:t>|tomcat</a:t>
            </a:r>
            <a:r>
              <a:rPr lang="en-US" sz="1300" dirty="0" smtClean="0"/>
              <a:t>)</a:t>
            </a:r>
            <a:r>
              <a:rPr lang="en-US" sz="1300" dirty="0"/>
              <a:t>/1 = 0 += .333/1  = 0.333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624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IBM Model 1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Iteration 2:</a:t>
            </a:r>
          </a:p>
          <a:p>
            <a:pPr marL="0" indent="0">
              <a:buNone/>
            </a:pPr>
            <a:r>
              <a:rPr lang="en-US" sz="1600" b="1" dirty="0"/>
              <a:t>NULL the dog :: der </a:t>
            </a:r>
            <a:r>
              <a:rPr lang="en-US" sz="1600" b="1" dirty="0" err="1"/>
              <a:t>Hund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</a:t>
            </a:r>
            <a:r>
              <a:rPr lang="en-US" sz="1300" dirty="0" smtClean="0"/>
              <a:t>= </a:t>
            </a:r>
            <a:r>
              <a:rPr lang="en-US" sz="1300" dirty="0"/>
              <a:t>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der|dog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 = </a:t>
            </a:r>
            <a:r>
              <a:rPr lang="en-US" sz="1300" dirty="0"/>
              <a:t>0.5 + 0.5 + 0.5 = 1.5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</a:t>
            </a:r>
            <a:r>
              <a:rPr lang="en-US" sz="1300" dirty="0" smtClean="0"/>
              <a:t>1.5 </a:t>
            </a:r>
            <a:r>
              <a:rPr lang="en-US" sz="1300" dirty="0"/>
              <a:t>= 0 += .5/1.5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</a:t>
            </a:r>
            <a:r>
              <a:rPr lang="en-US" sz="1300" dirty="0" smtClean="0"/>
              <a:t>1.5 </a:t>
            </a:r>
            <a:r>
              <a:rPr lang="en-US" sz="1300" dirty="0"/>
              <a:t>= 0 += .5/1.5 = 0.333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der|dog</a:t>
            </a:r>
            <a:r>
              <a:rPr lang="en-US" sz="1300" dirty="0"/>
              <a:t>) += P(</a:t>
            </a:r>
            <a:r>
              <a:rPr lang="en-US" sz="1300" dirty="0" err="1"/>
              <a:t>der|dog</a:t>
            </a:r>
            <a:r>
              <a:rPr lang="en-US" sz="1300" dirty="0"/>
              <a:t>)/</a:t>
            </a:r>
            <a:r>
              <a:rPr lang="en-US" sz="1300" dirty="0" smtClean="0"/>
              <a:t>1.5= </a:t>
            </a:r>
            <a:r>
              <a:rPr lang="en-US" sz="1300" dirty="0"/>
              <a:t>0 += .5/1.5 = </a:t>
            </a:r>
            <a:r>
              <a:rPr lang="en-US" sz="1300" dirty="0" smtClean="0"/>
              <a:t>0.333</a:t>
            </a:r>
          </a:p>
          <a:p>
            <a:pPr marL="0" indent="0">
              <a:buNone/>
            </a:pPr>
            <a:r>
              <a:rPr lang="en-US" sz="1600" b="1" dirty="0"/>
              <a:t>NULL the tomcat :: der </a:t>
            </a:r>
            <a:r>
              <a:rPr lang="en-US" sz="1600" b="1" dirty="0" err="1"/>
              <a:t>Kater</a:t>
            </a:r>
            <a:endParaRPr lang="en-US" sz="1600" b="1" dirty="0"/>
          </a:p>
          <a:p>
            <a:pPr marL="0" indent="0">
              <a:buNone/>
            </a:pPr>
            <a:r>
              <a:rPr lang="en-US" sz="1300" dirty="0"/>
              <a:t>j=1 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der|NULL</a:t>
            </a:r>
            <a:r>
              <a:rPr lang="en-US" sz="1300" dirty="0"/>
              <a:t>)+P(</a:t>
            </a:r>
            <a:r>
              <a:rPr lang="en-US" sz="1300" dirty="0" err="1"/>
              <a:t>der|the</a:t>
            </a:r>
            <a:r>
              <a:rPr lang="en-US" sz="1300" dirty="0"/>
              <a:t>)+P(</a:t>
            </a:r>
            <a:r>
              <a:rPr lang="en-US" sz="1300" dirty="0" err="1"/>
              <a:t>der|tomcat</a:t>
            </a:r>
            <a:r>
              <a:rPr lang="en-US" sz="1300" dirty="0"/>
              <a:t>) </a:t>
            </a:r>
            <a:endParaRPr lang="en-US" sz="1300" dirty="0" smtClean="0"/>
          </a:p>
          <a:p>
            <a:pPr marL="0" indent="0">
              <a:buNone/>
            </a:pPr>
            <a:r>
              <a:rPr lang="en-US" sz="1300" dirty="0"/>
              <a:t> </a:t>
            </a:r>
            <a:r>
              <a:rPr lang="en-US" sz="1300" dirty="0" smtClean="0"/>
              <a:t>       = </a:t>
            </a:r>
            <a:r>
              <a:rPr lang="en-US" sz="1300" dirty="0"/>
              <a:t>0.5 + 0.5 + 0.5 = 1.5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der|NULL</a:t>
            </a:r>
            <a:r>
              <a:rPr lang="en-US" sz="1300" dirty="0"/>
              <a:t>) += P(</a:t>
            </a:r>
            <a:r>
              <a:rPr lang="en-US" sz="1300" dirty="0" err="1"/>
              <a:t>der|NULL</a:t>
            </a:r>
            <a:r>
              <a:rPr lang="en-US" sz="1300" dirty="0"/>
              <a:t>)/</a:t>
            </a:r>
            <a:r>
              <a:rPr lang="en-US" sz="1300" dirty="0" smtClean="0"/>
              <a:t>1.5  </a:t>
            </a:r>
            <a:r>
              <a:rPr lang="en-US" sz="1300" dirty="0"/>
              <a:t>= 0.333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0.666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der|the</a:t>
            </a:r>
            <a:r>
              <a:rPr lang="en-US" sz="1300" dirty="0"/>
              <a:t>) += P(</a:t>
            </a:r>
            <a:r>
              <a:rPr lang="en-US" sz="1300" dirty="0" err="1"/>
              <a:t>der|the</a:t>
            </a:r>
            <a:r>
              <a:rPr lang="en-US" sz="1300" dirty="0"/>
              <a:t>)/</a:t>
            </a:r>
            <a:r>
              <a:rPr lang="en-US" sz="1300" dirty="0" smtClean="0"/>
              <a:t>1.5 = </a:t>
            </a:r>
            <a:r>
              <a:rPr lang="en-US" sz="1300" dirty="0"/>
              <a:t>0.333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0.666</a:t>
            </a:r>
            <a:endParaRPr lang="en-US" sz="1300" dirty="0"/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der|tomcat</a:t>
            </a:r>
            <a:r>
              <a:rPr lang="en-US" sz="1300" dirty="0"/>
              <a:t>) += P(</a:t>
            </a:r>
            <a:r>
              <a:rPr lang="en-US" sz="1300" dirty="0" err="1"/>
              <a:t>der|tomcat</a:t>
            </a:r>
            <a:r>
              <a:rPr lang="en-US" sz="1300"/>
              <a:t>)/</a:t>
            </a:r>
            <a:r>
              <a:rPr lang="en-US" sz="1300" smtClean="0"/>
              <a:t>1.5= </a:t>
            </a:r>
            <a:r>
              <a:rPr lang="en-US" sz="1300" dirty="0"/>
              <a:t>0    += .5/</a:t>
            </a:r>
            <a:r>
              <a:rPr lang="en-US" sz="1300" dirty="0" smtClean="0"/>
              <a:t>1.5 </a:t>
            </a:r>
            <a:r>
              <a:rPr lang="en-US" sz="1300" dirty="0"/>
              <a:t>= </a:t>
            </a:r>
            <a:r>
              <a:rPr lang="en-US" sz="1300" dirty="0" smtClean="0"/>
              <a:t>0.333</a:t>
            </a:r>
            <a:endParaRPr lang="en-US" sz="1300" dirty="0"/>
          </a:p>
          <a:p>
            <a:pPr marL="0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0" y="2362200"/>
            <a:ext cx="4419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Hund|NULL</a:t>
            </a:r>
            <a:r>
              <a:rPr lang="en-US" sz="1300" dirty="0"/>
              <a:t>)+P(</a:t>
            </a:r>
            <a:r>
              <a:rPr lang="en-US" sz="1300" dirty="0" err="1"/>
              <a:t>Hund|the</a:t>
            </a:r>
            <a:r>
              <a:rPr lang="en-US" sz="1300" dirty="0"/>
              <a:t>)+P(</a:t>
            </a:r>
            <a:r>
              <a:rPr lang="en-US" sz="1300" dirty="0" err="1"/>
              <a:t>Hund|dog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= </a:t>
            </a:r>
            <a:r>
              <a:rPr lang="en-US" sz="1300" dirty="0"/>
              <a:t>0.25 + 0.25 + 0.5 = 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Hund|NULL</a:t>
            </a:r>
            <a:r>
              <a:rPr lang="en-US" sz="1300" dirty="0"/>
              <a:t>) += P(</a:t>
            </a:r>
            <a:r>
              <a:rPr lang="en-US" sz="1300" dirty="0" err="1"/>
              <a:t>Hund|NULL</a:t>
            </a:r>
            <a:r>
              <a:rPr lang="en-US" sz="1300" dirty="0"/>
              <a:t>)/1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Hund|the</a:t>
            </a:r>
            <a:r>
              <a:rPr lang="en-US" sz="1300" dirty="0"/>
              <a:t>) += P(</a:t>
            </a:r>
            <a:r>
              <a:rPr lang="en-US" sz="1300" dirty="0" err="1"/>
              <a:t>Hund|the</a:t>
            </a:r>
            <a:r>
              <a:rPr lang="en-US" sz="1300" dirty="0"/>
              <a:t>)/1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Hund|dog</a:t>
            </a:r>
            <a:r>
              <a:rPr lang="en-US" sz="1300" dirty="0"/>
              <a:t>) += P(</a:t>
            </a:r>
            <a:r>
              <a:rPr lang="en-US" sz="1300" dirty="0" err="1"/>
              <a:t>Hund|dog</a:t>
            </a:r>
            <a:r>
              <a:rPr lang="en-US" sz="1300" dirty="0"/>
              <a:t>)/1 = 0 += .5/1   = 0.5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4146084"/>
            <a:ext cx="4572000" cy="14927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sz="1300" dirty="0"/>
              <a:t>j=2</a:t>
            </a:r>
          </a:p>
          <a:p>
            <a:pPr marL="0" indent="0">
              <a:buNone/>
            </a:pPr>
            <a:r>
              <a:rPr lang="en-US" sz="1300" dirty="0"/>
              <a:t>total =  P(</a:t>
            </a:r>
            <a:r>
              <a:rPr lang="en-US" sz="1300" dirty="0" err="1"/>
              <a:t>Kater|NULL</a:t>
            </a:r>
            <a:r>
              <a:rPr lang="en-US" sz="1300" dirty="0"/>
              <a:t>)+P(</a:t>
            </a:r>
            <a:r>
              <a:rPr lang="en-US" sz="1300" dirty="0" err="1"/>
              <a:t>Kater|the</a:t>
            </a:r>
            <a:r>
              <a:rPr lang="en-US" sz="1300" dirty="0"/>
              <a:t>)+P(</a:t>
            </a:r>
            <a:r>
              <a:rPr lang="en-US" sz="1300" dirty="0" err="1"/>
              <a:t>Kater|tomcat</a:t>
            </a:r>
            <a:r>
              <a:rPr lang="en-US" sz="1300" dirty="0"/>
              <a:t>) 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        = </a:t>
            </a:r>
            <a:r>
              <a:rPr lang="en-US" sz="1300" dirty="0"/>
              <a:t>0.25 + 0.25 + 0.5 = 1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Kater|NULL</a:t>
            </a:r>
            <a:r>
              <a:rPr lang="en-US" sz="1300" dirty="0"/>
              <a:t>) += P(</a:t>
            </a:r>
            <a:r>
              <a:rPr lang="en-US" sz="1300" dirty="0" err="1"/>
              <a:t>Kater|NULL</a:t>
            </a:r>
            <a:r>
              <a:rPr lang="en-US" sz="1300" dirty="0"/>
              <a:t>)/1 </a:t>
            </a:r>
            <a:r>
              <a:rPr lang="en-US" sz="1300" dirty="0" smtClean="0"/>
              <a:t>  </a:t>
            </a:r>
            <a:r>
              <a:rPr lang="en-US" sz="1300" dirty="0"/>
              <a:t>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Kater|the</a:t>
            </a:r>
            <a:r>
              <a:rPr lang="en-US" sz="1300" dirty="0"/>
              <a:t>) += P(</a:t>
            </a:r>
            <a:r>
              <a:rPr lang="en-US" sz="1300" dirty="0" err="1"/>
              <a:t>Kater|the</a:t>
            </a:r>
            <a:r>
              <a:rPr lang="en-US" sz="1300" dirty="0"/>
              <a:t>)/1  = 0 += .25/1 = 0.25</a:t>
            </a:r>
          </a:p>
          <a:p>
            <a:pPr marL="0" indent="0">
              <a:buNone/>
            </a:pPr>
            <a:r>
              <a:rPr lang="en-US" sz="1300" dirty="0" err="1"/>
              <a:t>tc</a:t>
            </a:r>
            <a:r>
              <a:rPr lang="en-US" sz="1300" dirty="0"/>
              <a:t>(</a:t>
            </a:r>
            <a:r>
              <a:rPr lang="en-US" sz="1300" dirty="0" err="1"/>
              <a:t>Kater|tomcat</a:t>
            </a:r>
            <a:r>
              <a:rPr lang="en-US" sz="1300" dirty="0"/>
              <a:t>) += P(</a:t>
            </a:r>
            <a:r>
              <a:rPr lang="en-US" sz="1300" dirty="0" err="1"/>
              <a:t>Kater|tomcat</a:t>
            </a:r>
            <a:r>
              <a:rPr lang="en-US" sz="1300" dirty="0"/>
              <a:t>)/1  = 0 += .5/1   = 0.5</a:t>
            </a:r>
          </a:p>
          <a:p>
            <a:pPr marL="0" indent="0">
              <a:buNone/>
            </a:pPr>
            <a:endParaRPr lang="en-US" sz="1300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569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95289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IBM Model 1 </a:t>
            </a:r>
            <a:r>
              <a:rPr lang="en-US" sz="4000" dirty="0" smtClean="0"/>
              <a:t>example: </a:t>
            </a:r>
            <a:br>
              <a:rPr lang="en-US" sz="4000" dirty="0" smtClean="0"/>
            </a:br>
            <a:r>
              <a:rPr lang="en-US" sz="4000" dirty="0" err="1" smtClean="0"/>
              <a:t>Probs</a:t>
            </a:r>
            <a:r>
              <a:rPr lang="en-US" sz="4000" dirty="0" smtClean="0"/>
              <a:t> after Iteration 2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92263"/>
            <a:ext cx="8640763" cy="4789487"/>
          </a:xfrm>
        </p:spPr>
        <p:txBody>
          <a:bodyPr/>
          <a:lstStyle/>
          <a:p>
            <a:r>
              <a:rPr lang="en-US" sz="2400" dirty="0"/>
              <a:t>Re-compute translations (iteration 2):</a:t>
            </a:r>
          </a:p>
          <a:p>
            <a:pPr marL="0" indent="0">
              <a:buNone/>
            </a:pPr>
            <a:r>
              <a:rPr lang="en-US" sz="1600" dirty="0"/>
              <a:t>total(the)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der|the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Hund|the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Kater|the</a:t>
            </a:r>
            <a:r>
              <a:rPr lang="en-US" sz="1600" dirty="0"/>
              <a:t>) = </a:t>
            </a:r>
            <a:r>
              <a:rPr lang="en-US" sz="1600" dirty="0" smtClean="0"/>
              <a:t>.666 </a:t>
            </a:r>
            <a:r>
              <a:rPr lang="en-US" sz="1600" dirty="0"/>
              <a:t>+ 0.25 + 0.25 = </a:t>
            </a:r>
            <a:r>
              <a:rPr lang="en-US" sz="1600" dirty="0" smtClean="0"/>
              <a:t>1.166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der|the</a:t>
            </a:r>
            <a:r>
              <a:rPr lang="en-US" sz="1600" b="1" dirty="0"/>
              <a:t>)</a:t>
            </a:r>
            <a:r>
              <a:rPr lang="en-US" sz="1600" dirty="0"/>
              <a:t>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der|the</a:t>
            </a:r>
            <a:r>
              <a:rPr lang="en-US" sz="1600" dirty="0"/>
              <a:t>)/total(the) =  </a:t>
            </a:r>
            <a:r>
              <a:rPr lang="en-US" sz="1600" dirty="0" smtClean="0"/>
              <a:t>.666 </a:t>
            </a:r>
            <a:r>
              <a:rPr lang="en-US" sz="1600" dirty="0"/>
              <a:t>/ </a:t>
            </a:r>
            <a:r>
              <a:rPr lang="en-US" sz="1600" dirty="0" smtClean="0"/>
              <a:t>1.166= </a:t>
            </a:r>
            <a:r>
              <a:rPr lang="en-US" sz="1600" b="1" dirty="0" smtClean="0"/>
              <a:t>0.57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Hund|the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Hund|the</a:t>
            </a:r>
            <a:r>
              <a:rPr lang="en-US" sz="1600" dirty="0"/>
              <a:t>)/total(the) = 0.25</a:t>
            </a:r>
            <a:r>
              <a:rPr lang="en-US" sz="1600" dirty="0" smtClean="0"/>
              <a:t>/</a:t>
            </a:r>
            <a:r>
              <a:rPr lang="en-US" sz="1600" dirty="0"/>
              <a:t>1.166</a:t>
            </a:r>
            <a:r>
              <a:rPr lang="en-US" sz="1600" dirty="0" smtClean="0"/>
              <a:t> </a:t>
            </a:r>
            <a:r>
              <a:rPr lang="en-US" sz="1600" dirty="0"/>
              <a:t>= </a:t>
            </a:r>
            <a:r>
              <a:rPr lang="en-US" sz="1600" dirty="0" smtClean="0"/>
              <a:t>0.214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Kater|the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Kater|the</a:t>
            </a:r>
            <a:r>
              <a:rPr lang="en-US" sz="1600" dirty="0"/>
              <a:t>)/total(the) = 0.25</a:t>
            </a:r>
            <a:r>
              <a:rPr lang="en-US" sz="1600" dirty="0" smtClean="0"/>
              <a:t>/</a:t>
            </a:r>
            <a:r>
              <a:rPr lang="en-US" sz="1600" dirty="0"/>
              <a:t>1.166</a:t>
            </a:r>
            <a:r>
              <a:rPr lang="en-US" sz="1600" dirty="0" smtClean="0"/>
              <a:t> </a:t>
            </a:r>
            <a:r>
              <a:rPr lang="en-US" sz="1600" dirty="0"/>
              <a:t>= 0.214</a:t>
            </a:r>
          </a:p>
          <a:p>
            <a:pPr marL="0" indent="0">
              <a:buNone/>
            </a:pPr>
            <a:r>
              <a:rPr lang="en-US" sz="1600" dirty="0" smtClean="0"/>
              <a:t>total</a:t>
            </a:r>
            <a:r>
              <a:rPr lang="en-US" sz="1600" dirty="0"/>
              <a:t>(dog)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der|dog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Hund|dog</a:t>
            </a:r>
            <a:r>
              <a:rPr lang="en-US" sz="1600" dirty="0"/>
              <a:t>) = 0.333 + 0.5 = 0.833</a:t>
            </a:r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der|dog</a:t>
            </a:r>
            <a:r>
              <a:rPr lang="en-US" sz="1600" dirty="0"/>
              <a:t>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der|dog</a:t>
            </a:r>
            <a:r>
              <a:rPr lang="en-US" sz="1600" dirty="0"/>
              <a:t>)/total(dog) =  0.333 / 0.833 = 0.4</a:t>
            </a:r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Hund|dog</a:t>
            </a:r>
            <a:r>
              <a:rPr lang="en-US" sz="1600" b="1" dirty="0"/>
              <a:t>) </a:t>
            </a:r>
            <a:r>
              <a:rPr lang="en-US" sz="1600" dirty="0"/>
              <a:t>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Hund|dog</a:t>
            </a:r>
            <a:r>
              <a:rPr lang="en-US" sz="1600" dirty="0"/>
              <a:t>)/total(dog) =  0.5 / 0.833 = </a:t>
            </a:r>
            <a:r>
              <a:rPr lang="en-US" sz="1600" b="1" dirty="0" smtClean="0"/>
              <a:t>0.6</a:t>
            </a:r>
          </a:p>
          <a:p>
            <a:pPr marL="0" indent="0">
              <a:buNone/>
            </a:pPr>
            <a:r>
              <a:rPr lang="en-US" sz="1600" dirty="0"/>
              <a:t>total(tomcat)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der|tomcat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Kater|tomcat</a:t>
            </a:r>
            <a:r>
              <a:rPr lang="en-US" sz="1600" dirty="0"/>
              <a:t>) = </a:t>
            </a:r>
            <a:r>
              <a:rPr lang="en-US" sz="1600" dirty="0" smtClean="0"/>
              <a:t>0.333 + 0.5 = 0.833 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P(</a:t>
            </a:r>
            <a:r>
              <a:rPr lang="en-US" sz="1600" dirty="0" err="1"/>
              <a:t>der|tomcat</a:t>
            </a:r>
            <a:r>
              <a:rPr lang="en-US" sz="1600" dirty="0"/>
              <a:t>) </a:t>
            </a:r>
            <a:r>
              <a:rPr lang="en-US" sz="1600" dirty="0" smtClean="0"/>
              <a:t>= 0.4  </a:t>
            </a:r>
            <a:r>
              <a:rPr lang="en-US" sz="1600" b="1" dirty="0" smtClean="0"/>
              <a:t>P</a:t>
            </a:r>
            <a:r>
              <a:rPr lang="en-US" sz="1600" b="1" dirty="0"/>
              <a:t>(</a:t>
            </a:r>
            <a:r>
              <a:rPr lang="en-US" sz="1600" b="1" dirty="0" err="1"/>
              <a:t>Kater|tomcat</a:t>
            </a:r>
            <a:r>
              <a:rPr lang="en-US" sz="1600" b="1" dirty="0"/>
              <a:t>) = </a:t>
            </a:r>
            <a:r>
              <a:rPr lang="en-US" sz="1600" b="1" dirty="0" smtClean="0"/>
              <a:t>0.6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total(NULL) =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der|NULL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</a:t>
            </a:r>
            <a:r>
              <a:rPr lang="en-US" sz="1600" dirty="0" err="1"/>
              <a:t>Hund|NULL</a:t>
            </a:r>
            <a:r>
              <a:rPr lang="en-US" sz="1600" dirty="0"/>
              <a:t>) + </a:t>
            </a:r>
            <a:r>
              <a:rPr lang="en-US" sz="1600" dirty="0" err="1"/>
              <a:t>tc</a:t>
            </a:r>
            <a:r>
              <a:rPr lang="en-US" sz="1600" dirty="0"/>
              <a:t>(KATER|NULL) = </a:t>
            </a:r>
            <a:r>
              <a:rPr lang="en-US" sz="1600" dirty="0" smtClean="0"/>
              <a:t>.666 </a:t>
            </a:r>
            <a:r>
              <a:rPr lang="en-US" sz="1600" dirty="0"/>
              <a:t>+ </a:t>
            </a:r>
            <a:r>
              <a:rPr lang="en-US" sz="1600" dirty="0" smtClean="0"/>
              <a:t>0.25+ 0.25 </a:t>
            </a:r>
            <a:r>
              <a:rPr lang="en-US" sz="1600" dirty="0"/>
              <a:t>= </a:t>
            </a:r>
            <a:r>
              <a:rPr lang="en-US" sz="1600" dirty="0" smtClean="0"/>
              <a:t>1.166</a:t>
            </a: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P(</a:t>
            </a:r>
            <a:r>
              <a:rPr lang="en-US" sz="1600" b="1" dirty="0" err="1"/>
              <a:t>der|NULL</a:t>
            </a:r>
            <a:r>
              <a:rPr lang="en-US" sz="1600" b="1" dirty="0"/>
              <a:t>) = </a:t>
            </a:r>
            <a:r>
              <a:rPr lang="en-US" sz="1600" b="1" dirty="0" smtClean="0"/>
              <a:t>0.57   </a:t>
            </a:r>
            <a:r>
              <a:rPr lang="en-US" sz="1600" dirty="0"/>
              <a:t>P(</a:t>
            </a:r>
            <a:r>
              <a:rPr lang="en-US" sz="1600" dirty="0" err="1"/>
              <a:t>Hund|NULL</a:t>
            </a:r>
            <a:r>
              <a:rPr lang="en-US" sz="1600" dirty="0"/>
              <a:t>) = </a:t>
            </a:r>
            <a:r>
              <a:rPr lang="en-US" sz="1600" dirty="0" smtClean="0"/>
              <a:t>0.214  </a:t>
            </a:r>
            <a:r>
              <a:rPr lang="en-US" sz="1600" dirty="0"/>
              <a:t>P(</a:t>
            </a:r>
            <a:r>
              <a:rPr lang="en-US" sz="1600" dirty="0" err="1"/>
              <a:t>Kater|NULL</a:t>
            </a:r>
            <a:r>
              <a:rPr lang="en-US" sz="1600" dirty="0"/>
              <a:t>) = </a:t>
            </a:r>
            <a:r>
              <a:rPr lang="en-US" sz="1600" dirty="0" smtClean="0"/>
              <a:t>0.214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 smtClean="0"/>
              <a:t>Slowly, this example converges to the true translations</a:t>
            </a:r>
            <a:endParaRPr lang="en-US" sz="24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983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From Model 1 to Model 3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Model 1</a:t>
            </a:r>
          </a:p>
          <a:p>
            <a:r>
              <a:rPr lang="en-US" sz="2000" dirty="0" smtClean="0"/>
              <a:t>IBM </a:t>
            </a:r>
            <a:r>
              <a:rPr lang="en-US" sz="2000" dirty="0"/>
              <a:t>Model 1 allows for an efficient computation of translation probabilities</a:t>
            </a:r>
          </a:p>
          <a:p>
            <a:r>
              <a:rPr lang="en-US" sz="2000" dirty="0"/>
              <a:t>No notion of fertility, i.e., it is possible that the same English word is the best translation for all foreign words</a:t>
            </a:r>
          </a:p>
          <a:p>
            <a:r>
              <a:rPr lang="en-US" sz="2000" dirty="0"/>
              <a:t>No positional information, i.e., depending on the language pair, there might be a tendency that words occurring at the beginning of the English sentence are more likely to align to words at the beginning of the foreign </a:t>
            </a:r>
            <a:r>
              <a:rPr lang="en-US" sz="2000" dirty="0" smtClean="0"/>
              <a:t>sentence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Model 2+3</a:t>
            </a:r>
          </a:p>
          <a:p>
            <a:r>
              <a:rPr lang="en-US" sz="2000" dirty="0" smtClean="0"/>
              <a:t>(3) Fertility: how likely does a single word align to several words</a:t>
            </a:r>
          </a:p>
          <a:p>
            <a:r>
              <a:rPr lang="en-US" sz="2000" dirty="0" smtClean="0"/>
              <a:t>(2) Distortion: how likely is the alignment of a word in position </a:t>
            </a:r>
            <a:r>
              <a:rPr lang="en-US" sz="2000" dirty="0" err="1" smtClean="0"/>
              <a:t>i</a:t>
            </a:r>
            <a:r>
              <a:rPr lang="en-US" sz="2000" dirty="0" smtClean="0"/>
              <a:t> with a word in position j? </a:t>
            </a:r>
            <a:endParaRPr lang="en-US" sz="2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995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1891944" y="3100639"/>
            <a:ext cx="6589918" cy="1768521"/>
            <a:chOff x="1844420" y="3599480"/>
            <a:chExt cx="6589918" cy="176852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602" y="4406203"/>
              <a:ext cx="3799596" cy="67376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1184" y="4998669"/>
              <a:ext cx="3262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  <a:r>
                <a:rPr lang="en-US" dirty="0" smtClean="0"/>
                <a:t>        </a:t>
              </a:r>
              <a:r>
                <a:rPr lang="en-US" dirty="0"/>
                <a:t>3</a:t>
              </a:r>
              <a:r>
                <a:rPr lang="en-US" dirty="0" smtClean="0"/>
                <a:t>          </a:t>
              </a:r>
              <a:r>
                <a:rPr lang="en-US" dirty="0"/>
                <a:t>2</a:t>
              </a:r>
              <a:r>
                <a:rPr lang="en-US" dirty="0" smtClean="0"/>
                <a:t>         </a:t>
              </a:r>
              <a:r>
                <a:rPr lang="en-US" dirty="0"/>
                <a:t>1</a:t>
              </a:r>
              <a:r>
                <a:rPr lang="en-US" dirty="0" smtClean="0"/>
                <a:t>           </a:t>
              </a:r>
              <a:r>
                <a:rPr lang="en-US" dirty="0"/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44420" y="3599480"/>
              <a:ext cx="49028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Tahoma" charset="0"/>
                  <a:ea typeface="Tahoma" charset="0"/>
                  <a:cs typeface="Tahoma" charset="0"/>
                </a:rPr>
                <a:t>today  memory nothing but yesterday not</a:t>
              </a:r>
              <a:endParaRPr lang="en-US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 bwMode="auto">
            <a:xfrm>
              <a:off x="2331184" y="4021065"/>
              <a:ext cx="0" cy="38312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3228332" y="3999590"/>
              <a:ext cx="0" cy="40460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142850" y="4021065"/>
              <a:ext cx="12844" cy="3747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 flipH="1">
              <a:off x="4766980" y="3999590"/>
              <a:ext cx="574040" cy="3861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1" name="Straight Connector 50"/>
            <p:cNvCxnSpPr/>
            <p:nvPr/>
          </p:nvCxnSpPr>
          <p:spPr bwMode="auto">
            <a:xfrm flipH="1">
              <a:off x="4170684" y="4073056"/>
              <a:ext cx="586364" cy="3227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3" name="Straight Connector 52"/>
            <p:cNvCxnSpPr/>
            <p:nvPr/>
          </p:nvCxnSpPr>
          <p:spPr bwMode="auto">
            <a:xfrm flipH="1">
              <a:off x="5570782" y="4032830"/>
              <a:ext cx="625145" cy="37136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9729" y="4005064"/>
              <a:ext cx="1434609" cy="553709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1066800" y="1340768"/>
            <a:ext cx="8548438" cy="1819329"/>
            <a:chOff x="1066800" y="1340768"/>
            <a:chExt cx="8548438" cy="1819329"/>
          </a:xfrm>
        </p:grpSpPr>
        <p:sp>
          <p:nvSpPr>
            <p:cNvPr id="26" name="Rectangle 25"/>
            <p:cNvSpPr/>
            <p:nvPr/>
          </p:nvSpPr>
          <p:spPr>
            <a:xfrm>
              <a:off x="1066800" y="1772816"/>
              <a:ext cx="854843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solidFill>
                    <a:srgbClr val="181818"/>
                  </a:solidFill>
                  <a:latin typeface="Tahoma" charset="0"/>
                  <a:ea typeface="Tahoma" charset="0"/>
                  <a:cs typeface="Tahoma" charset="0"/>
                </a:rPr>
                <a:t>NULL Yesterday is nothing but the memory of today</a:t>
              </a:r>
              <a:endParaRPr lang="en-US" sz="2000" b="0" i="0" dirty="0">
                <a:solidFill>
                  <a:srgbClr val="181818"/>
                </a:solidFill>
                <a:effectLst/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78724" y="1340768"/>
              <a:ext cx="5840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-1           0         1       2        3      4        5          6      7  </a:t>
              </a:r>
              <a:endParaRPr lang="en-US" dirty="0"/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2517192" y="2235420"/>
              <a:ext cx="3392530" cy="8236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5" name="Straight Connector 74"/>
            <p:cNvCxnSpPr/>
            <p:nvPr/>
          </p:nvCxnSpPr>
          <p:spPr bwMode="auto">
            <a:xfrm flipV="1">
              <a:off x="2552169" y="2235420"/>
              <a:ext cx="3974042" cy="92224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>
              <a:endCxn id="26" idx="2"/>
            </p:cNvCxnSpPr>
            <p:nvPr/>
          </p:nvCxnSpPr>
          <p:spPr bwMode="auto">
            <a:xfrm flipV="1">
              <a:off x="3529150" y="2172926"/>
              <a:ext cx="1811869" cy="98717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8" name="Straight Connector 77"/>
            <p:cNvCxnSpPr/>
            <p:nvPr/>
          </p:nvCxnSpPr>
          <p:spPr bwMode="auto">
            <a:xfrm flipH="1" flipV="1">
              <a:off x="3707904" y="2186730"/>
              <a:ext cx="782577" cy="9148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/>
            <p:nvPr/>
          </p:nvCxnSpPr>
          <p:spPr bwMode="auto">
            <a:xfrm flipH="1" flipV="1">
              <a:off x="4358396" y="2203350"/>
              <a:ext cx="782577" cy="9148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4788024" y="2132856"/>
              <a:ext cx="0" cy="1550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/>
            <p:nvPr/>
          </p:nvCxnSpPr>
          <p:spPr bwMode="auto">
            <a:xfrm>
              <a:off x="3059832" y="2132856"/>
              <a:ext cx="0" cy="1550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3" name="Straight Connector 82"/>
            <p:cNvCxnSpPr/>
            <p:nvPr/>
          </p:nvCxnSpPr>
          <p:spPr bwMode="auto">
            <a:xfrm>
              <a:off x="6156176" y="2132856"/>
              <a:ext cx="0" cy="1550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5" name="Straight Connector 84"/>
            <p:cNvCxnSpPr/>
            <p:nvPr/>
          </p:nvCxnSpPr>
          <p:spPr bwMode="auto">
            <a:xfrm>
              <a:off x="1378006" y="2208053"/>
              <a:ext cx="5131118" cy="8818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87" name="Oval 86"/>
          <p:cNvSpPr/>
          <p:nvPr/>
        </p:nvSpPr>
        <p:spPr bwMode="auto">
          <a:xfrm>
            <a:off x="6957628" y="3477298"/>
            <a:ext cx="1646820" cy="624362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88" name="Oval 87"/>
          <p:cNvSpPr/>
          <p:nvPr/>
        </p:nvSpPr>
        <p:spPr bwMode="auto">
          <a:xfrm>
            <a:off x="6948264" y="2276872"/>
            <a:ext cx="1844541" cy="624362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243" y="4998293"/>
            <a:ext cx="6045562" cy="950987"/>
          </a:xfrm>
          <a:prstGeom prst="rect">
            <a:avLst/>
          </a:prstGeom>
        </p:spPr>
      </p:pic>
      <p:sp>
        <p:nvSpPr>
          <p:cNvPr id="91" name="Slide Number Placeholder 90"/>
          <p:cNvSpPr>
            <a:spLocks noGrp="1"/>
          </p:cNvSpPr>
          <p:nvPr>
            <p:ph type="sldNum" sz="quarter" idx="11"/>
          </p:nvPr>
        </p:nvSpPr>
        <p:spPr>
          <a:xfrm flipH="1">
            <a:off x="8064500" y="6457633"/>
            <a:ext cx="539948" cy="288325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272" y="2327812"/>
            <a:ext cx="1874515" cy="475229"/>
          </a:xfrm>
          <a:prstGeom prst="rect">
            <a:avLst/>
          </a:prstGeom>
        </p:spPr>
      </p:pic>
      <p:sp>
        <p:nvSpPr>
          <p:cNvPr id="33" name="Title 2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Model </a:t>
            </a:r>
            <a:r>
              <a:rPr lang="en-US" sz="4000" dirty="0"/>
              <a:t>2</a:t>
            </a:r>
            <a:r>
              <a:rPr lang="en-US" sz="4000" dirty="0" smtClean="0"/>
              <a:t> </a:t>
            </a:r>
            <a:endParaRPr lang="en-US" sz="4000" dirty="0"/>
          </a:p>
        </p:txBody>
      </p:sp>
      <p:sp>
        <p:nvSpPr>
          <p:cNvPr id="3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3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09730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992" y="1400175"/>
            <a:ext cx="8199512" cy="4114800"/>
          </a:xfrm>
        </p:spPr>
        <p:txBody>
          <a:bodyPr/>
          <a:lstStyle/>
          <a:p>
            <a:r>
              <a:rPr lang="en-US" sz="2400" dirty="0" smtClean="0"/>
              <a:t>Adds a new </a:t>
            </a:r>
            <a:r>
              <a:rPr lang="en-US" sz="2400" dirty="0"/>
              <a:t>parameter that estimates the </a:t>
            </a:r>
            <a:r>
              <a:rPr lang="en-US" sz="2400" dirty="0" smtClean="0"/>
              <a:t>alignment</a:t>
            </a:r>
            <a:br>
              <a:rPr lang="en-US" sz="2400" dirty="0" smtClean="0"/>
            </a:br>
            <a:endParaRPr lang="en-US" sz="2400" dirty="0" smtClean="0"/>
          </a:p>
          <a:p>
            <a:pPr lvl="1"/>
            <a:r>
              <a:rPr lang="en-US" sz="2000" dirty="0"/>
              <a:t>The input word alignment affect the </a:t>
            </a:r>
            <a:r>
              <a:rPr lang="en-US" sz="2000" dirty="0" smtClean="0"/>
              <a:t>alignment probability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Introduces                           , the probability that the output word 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i </a:t>
            </a:r>
            <a:r>
              <a:rPr lang="en-US" sz="2400" dirty="0" smtClean="0"/>
              <a:t>is mapped to the input word at position 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Changes the </a:t>
            </a:r>
            <a:r>
              <a:rPr lang="en-US" sz="2400" dirty="0"/>
              <a:t>translation probability </a:t>
            </a:r>
            <a:r>
              <a:rPr lang="en-US" sz="2400" dirty="0" smtClean="0"/>
              <a:t>to:</a:t>
            </a:r>
            <a:endParaRPr lang="en-US" sz="2400" dirty="0"/>
          </a:p>
          <a:p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214" y="4844764"/>
            <a:ext cx="6469347" cy="10176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 flipH="1">
            <a:off x="8042029" y="6427153"/>
            <a:ext cx="523064" cy="30892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564" y="2871936"/>
            <a:ext cx="1872208" cy="474644"/>
          </a:xfrm>
          <a:prstGeom prst="rect">
            <a:avLst/>
          </a:prstGeom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algn="l"/>
            <a:r>
              <a:rPr lang="en-US" sz="4000" smtClean="0"/>
              <a:t>Model </a:t>
            </a:r>
            <a:r>
              <a:rPr lang="en-US" sz="4000"/>
              <a:t>2</a:t>
            </a:r>
            <a:r>
              <a:rPr lang="en-US" sz="4000" smtClean="0"/>
              <a:t> </a:t>
            </a:r>
            <a:endParaRPr lang="en-US" sz="4000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1393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946" y="2276872"/>
            <a:ext cx="926494" cy="4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950" y="4829301"/>
            <a:ext cx="1291910" cy="3333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67744" y="572396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     5        4        3        2        1      0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2363" y="3573016"/>
            <a:ext cx="724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ahoma" charset="0"/>
                <a:ea typeface="Tahoma" charset="0"/>
                <a:cs typeface="Tahoma" charset="0"/>
              </a:rPr>
              <a:t>NULL naturally naturally yesterday  nothing but memory today</a:t>
            </a:r>
            <a:endParaRPr lang="en-US" sz="20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H="1">
            <a:off x="1122067" y="2286164"/>
            <a:ext cx="183947" cy="1278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1245" y="3956432"/>
            <a:ext cx="1188172" cy="4585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66800" y="1916832"/>
            <a:ext cx="854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NULL naturally </a:t>
            </a:r>
            <a:r>
              <a:rPr lang="en-US" sz="2000" dirty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y</a:t>
            </a:r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esterday is nothing but the memory of today</a:t>
            </a:r>
            <a:endParaRPr lang="en-US" sz="2000" b="0" i="0" dirty="0">
              <a:solidFill>
                <a:srgbClr val="181818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8724" y="1484784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-1         0              1            2      3          4     5        6          7     8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5889604" y="2249981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4136334" y="2276872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7164288" y="2276872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 flipH="1">
            <a:off x="2051719" y="2340620"/>
            <a:ext cx="387549" cy="3761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439268" y="2356545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6" y="5185218"/>
            <a:ext cx="4702014" cy="620046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63" idx="2"/>
          </p:cNvCxnSpPr>
          <p:nvPr/>
        </p:nvCxnSpPr>
        <p:spPr bwMode="auto">
          <a:xfrm flipH="1">
            <a:off x="3538491" y="4685035"/>
            <a:ext cx="1330569" cy="697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0" name="Group 119"/>
          <p:cNvGrpSpPr/>
          <p:nvPr/>
        </p:nvGrpSpPr>
        <p:grpSpPr>
          <a:xfrm>
            <a:off x="1979712" y="4221088"/>
            <a:ext cx="4475864" cy="543101"/>
            <a:chOff x="2040352" y="4581128"/>
            <a:chExt cx="4475864" cy="492185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352" y="4638392"/>
              <a:ext cx="1496128" cy="43492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850" y="4645980"/>
              <a:ext cx="647700" cy="3556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562" y="4648056"/>
              <a:ext cx="619042" cy="33872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52" y="4671702"/>
              <a:ext cx="508000" cy="3683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687" y="4581128"/>
              <a:ext cx="749300" cy="4445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616" y="4607880"/>
              <a:ext cx="609600" cy="393700"/>
            </a:xfrm>
            <a:prstGeom prst="rect">
              <a:avLst/>
            </a:prstGeom>
          </p:spPr>
        </p:pic>
      </p:grpSp>
      <p:cxnSp>
        <p:nvCxnSpPr>
          <p:cNvPr id="69" name="Straight Connector 68"/>
          <p:cNvCxnSpPr/>
          <p:nvPr/>
        </p:nvCxnSpPr>
        <p:spPr bwMode="auto">
          <a:xfrm>
            <a:off x="2439268" y="4800945"/>
            <a:ext cx="2343360" cy="547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>
            <a:off x="2930246" y="4689275"/>
            <a:ext cx="2257685" cy="613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/>
          <p:nvPr/>
        </p:nvCxnSpPr>
        <p:spPr bwMode="auto">
          <a:xfrm>
            <a:off x="3707904" y="4719579"/>
            <a:ext cx="2237076" cy="5733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 flipH="1">
            <a:off x="3131840" y="4697283"/>
            <a:ext cx="2215426" cy="5956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67" idx="2"/>
          </p:cNvCxnSpPr>
          <p:nvPr/>
        </p:nvCxnSpPr>
        <p:spPr bwMode="auto">
          <a:xfrm flipH="1">
            <a:off x="2262349" y="4685035"/>
            <a:ext cx="3888427" cy="6427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7" name="Rectangle 96"/>
          <p:cNvSpPr/>
          <p:nvPr/>
        </p:nvSpPr>
        <p:spPr>
          <a:xfrm>
            <a:off x="752282" y="2708920"/>
            <a:ext cx="8341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        </a:t>
            </a:r>
            <a:r>
              <a:rPr lang="en-US" sz="200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naturally naturally yesterday nothing but memory </a:t>
            </a:r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today</a:t>
            </a:r>
            <a:endParaRPr lang="en-US" sz="2000" b="0" i="0" dirty="0">
              <a:solidFill>
                <a:srgbClr val="181818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3497138" y="2337419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>
            <a:off x="4686468" y="2321862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>
            <a:off x="5347265" y="2309676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>
            <a:off x="6492130" y="2312381"/>
            <a:ext cx="9463" cy="4206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1808806" y="3100966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/>
          <p:nvPr/>
        </p:nvCxnSpPr>
        <p:spPr bwMode="auto">
          <a:xfrm flipH="1">
            <a:off x="2922113" y="3109474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/>
          <p:nvPr/>
        </p:nvCxnSpPr>
        <p:spPr bwMode="auto">
          <a:xfrm flipH="1">
            <a:off x="4015235" y="3111384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Straight Connector 113"/>
          <p:cNvCxnSpPr/>
          <p:nvPr/>
        </p:nvCxnSpPr>
        <p:spPr bwMode="auto">
          <a:xfrm flipH="1">
            <a:off x="5187931" y="3114070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/>
          <p:nvPr/>
        </p:nvCxnSpPr>
        <p:spPr bwMode="auto">
          <a:xfrm flipH="1">
            <a:off x="5846852" y="3101922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/>
          <p:nvPr/>
        </p:nvCxnSpPr>
        <p:spPr bwMode="auto">
          <a:xfrm flipH="1">
            <a:off x="6510820" y="3104263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/>
          <p:nvPr/>
        </p:nvCxnSpPr>
        <p:spPr bwMode="auto">
          <a:xfrm flipH="1">
            <a:off x="7324250" y="3095080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6" name="Straight Connector 125"/>
          <p:cNvCxnSpPr>
            <a:stCxn id="66" idx="2"/>
          </p:cNvCxnSpPr>
          <p:nvPr/>
        </p:nvCxnSpPr>
        <p:spPr bwMode="auto">
          <a:xfrm flipH="1">
            <a:off x="4136334" y="4711571"/>
            <a:ext cx="93363" cy="6284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2" name="TextBox 131"/>
          <p:cNvSpPr txBox="1"/>
          <p:nvPr/>
        </p:nvSpPr>
        <p:spPr>
          <a:xfrm>
            <a:off x="7380312" y="321297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Null insertion</a:t>
            </a: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>
            <a:off x="1120377" y="3997976"/>
            <a:ext cx="924801" cy="335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8" name="Straight Connector 137"/>
          <p:cNvCxnSpPr/>
          <p:nvPr/>
        </p:nvCxnSpPr>
        <p:spPr bwMode="auto">
          <a:xfrm>
            <a:off x="1797934" y="3971436"/>
            <a:ext cx="924801" cy="335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62" idx="0"/>
          </p:cNvCxnSpPr>
          <p:nvPr/>
        </p:nvCxnSpPr>
        <p:spPr bwMode="auto">
          <a:xfrm>
            <a:off x="2843808" y="3927587"/>
            <a:ext cx="391968" cy="3566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Straight Connector 140"/>
          <p:cNvCxnSpPr/>
          <p:nvPr/>
        </p:nvCxnSpPr>
        <p:spPr bwMode="auto">
          <a:xfrm>
            <a:off x="4048941" y="3976477"/>
            <a:ext cx="68190" cy="343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Straight Connector 143"/>
          <p:cNvCxnSpPr>
            <a:stCxn id="63" idx="0"/>
          </p:cNvCxnSpPr>
          <p:nvPr/>
        </p:nvCxnSpPr>
        <p:spPr bwMode="auto">
          <a:xfrm flipV="1">
            <a:off x="4869060" y="3971436"/>
            <a:ext cx="287171" cy="321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9" name="Straight Connector 148"/>
          <p:cNvCxnSpPr/>
          <p:nvPr/>
        </p:nvCxnSpPr>
        <p:spPr bwMode="auto">
          <a:xfrm flipV="1">
            <a:off x="5543429" y="3917120"/>
            <a:ext cx="911282" cy="393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0" name="Straight Connector 149"/>
          <p:cNvCxnSpPr>
            <a:stCxn id="67" idx="0"/>
          </p:cNvCxnSpPr>
          <p:nvPr/>
        </p:nvCxnSpPr>
        <p:spPr bwMode="auto">
          <a:xfrm flipV="1">
            <a:off x="6150776" y="3976478"/>
            <a:ext cx="995028" cy="274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3" name="Straight Connector 152"/>
          <p:cNvCxnSpPr>
            <a:stCxn id="63" idx="0"/>
          </p:cNvCxnSpPr>
          <p:nvPr/>
        </p:nvCxnSpPr>
        <p:spPr bwMode="auto">
          <a:xfrm flipV="1">
            <a:off x="4869060" y="3941615"/>
            <a:ext cx="894518" cy="351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6" name="Oval 155"/>
          <p:cNvSpPr/>
          <p:nvPr/>
        </p:nvSpPr>
        <p:spPr bwMode="auto">
          <a:xfrm>
            <a:off x="7338989" y="2294644"/>
            <a:ext cx="1409475" cy="42209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7" name="Oval 156"/>
          <p:cNvSpPr/>
          <p:nvPr/>
        </p:nvSpPr>
        <p:spPr bwMode="auto">
          <a:xfrm>
            <a:off x="7380312" y="3222927"/>
            <a:ext cx="1409475" cy="42209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7324250" y="3973487"/>
            <a:ext cx="1409475" cy="42209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59" name="Oval 158"/>
          <p:cNvSpPr/>
          <p:nvPr/>
        </p:nvSpPr>
        <p:spPr bwMode="auto">
          <a:xfrm>
            <a:off x="7338989" y="4807103"/>
            <a:ext cx="1409475" cy="42209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160" name="Slide Number Placeholder 159"/>
          <p:cNvSpPr>
            <a:spLocks noGrp="1"/>
          </p:cNvSpPr>
          <p:nvPr>
            <p:ph type="sldNum" sz="quarter" idx="11"/>
          </p:nvPr>
        </p:nvSpPr>
        <p:spPr>
          <a:xfrm flipH="1">
            <a:off x="8133882" y="6454881"/>
            <a:ext cx="485535" cy="297482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  <p:sp>
        <p:nvSpPr>
          <p:cNvPr id="59" name="Title 2"/>
          <p:cNvSpPr txBox="1">
            <a:spLocks/>
          </p:cNvSpPr>
          <p:nvPr/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en-US" sz="4000" dirty="0" smtClean="0"/>
              <a:t>Model 3 </a:t>
            </a:r>
            <a:endParaRPr lang="en-US" sz="4000" dirty="0"/>
          </a:p>
        </p:txBody>
      </p:sp>
      <p:sp>
        <p:nvSpPr>
          <p:cNvPr id="6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01927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157" grpId="0" animBg="1"/>
      <p:bldP spid="158" grpId="0" animBg="1"/>
      <p:bldP spid="1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52044" y="1709467"/>
            <a:ext cx="8876109" cy="386547"/>
          </a:xfrm>
        </p:spPr>
        <p:txBody>
          <a:bodyPr vert="horz" lIns="68580" tIns="34290" rIns="68580" bIns="34290" rtlCol="0" anchor="ctr">
            <a:noAutofit/>
          </a:bodyPr>
          <a:lstStyle/>
          <a:p>
            <a:pPr algn="l">
              <a:spcBef>
                <a:spcPct val="20000"/>
              </a:spcBef>
            </a:pPr>
            <a:r>
              <a:rPr lang="en-US" sz="2000" dirty="0">
                <a:latin typeface="+mn-lt"/>
                <a:ea typeface="+mn-ea"/>
                <a:cs typeface="+mn-cs"/>
              </a:rPr>
              <a:t>There are around </a:t>
            </a:r>
            <a:r>
              <a:rPr lang="is-IS" sz="2000" dirty="0">
                <a:latin typeface="+mn-lt"/>
                <a:ea typeface="+mn-ea"/>
                <a:cs typeface="+mn-cs"/>
              </a:rPr>
              <a:t>7,097 </a:t>
            </a:r>
            <a:r>
              <a:rPr lang="en-US" sz="2000" dirty="0">
                <a:latin typeface="+mn-lt"/>
                <a:ea typeface="+mn-ea"/>
                <a:cs typeface="+mn-cs"/>
              </a:rPr>
              <a:t>languages worldwide but 40% are threatened</a:t>
            </a:r>
            <a:endParaRPr lang="en-US" alt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478332"/>
            <a:ext cx="7958138" cy="3915965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en-US" sz="4000" smtClean="0"/>
              <a:t>Why is MT challenging?</a:t>
            </a:r>
            <a:endParaRPr lang="en-US" sz="4000" dirty="0"/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77438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50" y="4829301"/>
            <a:ext cx="1291910" cy="33339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67744" y="572396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      5        4        3        2        1      0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2363" y="3573016"/>
            <a:ext cx="7245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ahoma" charset="0"/>
                <a:ea typeface="Tahoma" charset="0"/>
                <a:cs typeface="Tahoma" charset="0"/>
              </a:rPr>
              <a:t>NULL naturally naturally yesterday  nothing but memory today</a:t>
            </a:r>
            <a:endParaRPr lang="en-US" sz="20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flipH="1">
            <a:off x="1122067" y="2286164"/>
            <a:ext cx="183947" cy="1278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245" y="3956432"/>
            <a:ext cx="1188172" cy="45859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66800" y="1916832"/>
            <a:ext cx="85484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NULL naturally </a:t>
            </a:r>
            <a:r>
              <a:rPr lang="en-US" sz="2000" dirty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y</a:t>
            </a:r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esterday is nothing but the memory of today</a:t>
            </a:r>
            <a:endParaRPr lang="en-US" sz="2000" b="0" i="0" dirty="0">
              <a:solidFill>
                <a:srgbClr val="181818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8724" y="1484784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-1         0              1            2      3          4     5        6          7     8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5889604" y="2249981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4136334" y="2276872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7164288" y="2276872"/>
            <a:ext cx="0" cy="155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 flipH="1">
            <a:off x="2051719" y="2340620"/>
            <a:ext cx="387549" cy="3761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439268" y="2356545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06" y="5185218"/>
            <a:ext cx="4702014" cy="620046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63" idx="2"/>
          </p:cNvCxnSpPr>
          <p:nvPr/>
        </p:nvCxnSpPr>
        <p:spPr bwMode="auto">
          <a:xfrm flipH="1">
            <a:off x="3538491" y="4685035"/>
            <a:ext cx="1330569" cy="6978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20" name="Group 119"/>
          <p:cNvGrpSpPr/>
          <p:nvPr/>
        </p:nvGrpSpPr>
        <p:grpSpPr>
          <a:xfrm>
            <a:off x="1979712" y="4221088"/>
            <a:ext cx="4475864" cy="543101"/>
            <a:chOff x="2040352" y="4581128"/>
            <a:chExt cx="4475864" cy="492185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352" y="4638392"/>
              <a:ext cx="1496128" cy="43492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850" y="4645980"/>
              <a:ext cx="647700" cy="355600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562" y="4648056"/>
              <a:ext cx="619042" cy="338721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352" y="4671702"/>
              <a:ext cx="508000" cy="368300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5687" y="4581128"/>
              <a:ext cx="749300" cy="444500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6616" y="4607880"/>
              <a:ext cx="609600" cy="393700"/>
            </a:xfrm>
            <a:prstGeom prst="rect">
              <a:avLst/>
            </a:prstGeom>
          </p:spPr>
        </p:pic>
      </p:grpSp>
      <p:cxnSp>
        <p:nvCxnSpPr>
          <p:cNvPr id="69" name="Straight Connector 68"/>
          <p:cNvCxnSpPr/>
          <p:nvPr/>
        </p:nvCxnSpPr>
        <p:spPr bwMode="auto">
          <a:xfrm>
            <a:off x="2439268" y="4800945"/>
            <a:ext cx="2343360" cy="547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>
            <a:off x="2930246" y="4689275"/>
            <a:ext cx="2257685" cy="613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/>
          <p:nvPr/>
        </p:nvCxnSpPr>
        <p:spPr bwMode="auto">
          <a:xfrm>
            <a:off x="3707904" y="4719579"/>
            <a:ext cx="2237076" cy="5733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 flipH="1">
            <a:off x="3131840" y="4697283"/>
            <a:ext cx="2215426" cy="5956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>
            <a:stCxn id="67" idx="2"/>
          </p:cNvCxnSpPr>
          <p:nvPr/>
        </p:nvCxnSpPr>
        <p:spPr bwMode="auto">
          <a:xfrm flipH="1">
            <a:off x="2262349" y="4685035"/>
            <a:ext cx="3888427" cy="6427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7" name="Rectangle 96"/>
          <p:cNvSpPr/>
          <p:nvPr/>
        </p:nvSpPr>
        <p:spPr>
          <a:xfrm>
            <a:off x="752282" y="2708920"/>
            <a:ext cx="8341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        </a:t>
            </a:r>
            <a:r>
              <a:rPr lang="en-US" sz="200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naturally naturally yesterday nothing but memory </a:t>
            </a:r>
            <a:r>
              <a:rPr lang="en-US" sz="2000" dirty="0" smtClean="0">
                <a:solidFill>
                  <a:srgbClr val="181818"/>
                </a:solidFill>
                <a:latin typeface="Tahoma" charset="0"/>
                <a:ea typeface="Tahoma" charset="0"/>
                <a:cs typeface="Tahoma" charset="0"/>
              </a:rPr>
              <a:t>today</a:t>
            </a:r>
            <a:endParaRPr lang="en-US" sz="2000" b="0" i="0" dirty="0">
              <a:solidFill>
                <a:srgbClr val="181818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102" name="Straight Connector 101"/>
          <p:cNvCxnSpPr/>
          <p:nvPr/>
        </p:nvCxnSpPr>
        <p:spPr bwMode="auto">
          <a:xfrm>
            <a:off x="3497138" y="2337419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3" name="Straight Connector 102"/>
          <p:cNvCxnSpPr/>
          <p:nvPr/>
        </p:nvCxnSpPr>
        <p:spPr bwMode="auto">
          <a:xfrm>
            <a:off x="4686468" y="2321862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4" name="Straight Connector 103"/>
          <p:cNvCxnSpPr/>
          <p:nvPr/>
        </p:nvCxnSpPr>
        <p:spPr bwMode="auto">
          <a:xfrm>
            <a:off x="5347265" y="2309676"/>
            <a:ext cx="404540" cy="3601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6" name="Straight Connector 105"/>
          <p:cNvCxnSpPr/>
          <p:nvPr/>
        </p:nvCxnSpPr>
        <p:spPr bwMode="auto">
          <a:xfrm>
            <a:off x="6492130" y="2312381"/>
            <a:ext cx="9463" cy="4206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/>
          <p:nvPr/>
        </p:nvCxnSpPr>
        <p:spPr bwMode="auto">
          <a:xfrm flipH="1">
            <a:off x="1808806" y="3100966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/>
          <p:nvPr/>
        </p:nvCxnSpPr>
        <p:spPr bwMode="auto">
          <a:xfrm flipH="1">
            <a:off x="2922113" y="3109474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/>
          <p:nvPr/>
        </p:nvCxnSpPr>
        <p:spPr bwMode="auto">
          <a:xfrm flipH="1">
            <a:off x="4015235" y="3111384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Straight Connector 113"/>
          <p:cNvCxnSpPr/>
          <p:nvPr/>
        </p:nvCxnSpPr>
        <p:spPr bwMode="auto">
          <a:xfrm flipH="1">
            <a:off x="5187931" y="3114070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/>
          <p:nvPr/>
        </p:nvCxnSpPr>
        <p:spPr bwMode="auto">
          <a:xfrm flipH="1">
            <a:off x="5846852" y="3101922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/>
          <p:nvPr/>
        </p:nvCxnSpPr>
        <p:spPr bwMode="auto">
          <a:xfrm flipH="1">
            <a:off x="6510820" y="3104263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/>
          <p:nvPr/>
        </p:nvCxnSpPr>
        <p:spPr bwMode="auto">
          <a:xfrm flipH="1">
            <a:off x="7324250" y="3095080"/>
            <a:ext cx="8133" cy="46354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6" name="Straight Connector 125"/>
          <p:cNvCxnSpPr>
            <a:stCxn id="66" idx="2"/>
          </p:cNvCxnSpPr>
          <p:nvPr/>
        </p:nvCxnSpPr>
        <p:spPr bwMode="auto">
          <a:xfrm flipH="1">
            <a:off x="4136334" y="4711571"/>
            <a:ext cx="93363" cy="6284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2" name="TextBox 131"/>
          <p:cNvSpPr txBox="1"/>
          <p:nvPr/>
        </p:nvSpPr>
        <p:spPr>
          <a:xfrm>
            <a:off x="7380312" y="3212976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Null insertion</a:t>
            </a: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3" name="Straight Connector 132"/>
          <p:cNvCxnSpPr/>
          <p:nvPr/>
        </p:nvCxnSpPr>
        <p:spPr bwMode="auto">
          <a:xfrm>
            <a:off x="1120377" y="3997976"/>
            <a:ext cx="924801" cy="335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8" name="Straight Connector 137"/>
          <p:cNvCxnSpPr/>
          <p:nvPr/>
        </p:nvCxnSpPr>
        <p:spPr bwMode="auto">
          <a:xfrm>
            <a:off x="1797934" y="3971436"/>
            <a:ext cx="924801" cy="335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endCxn id="62" idx="0"/>
          </p:cNvCxnSpPr>
          <p:nvPr/>
        </p:nvCxnSpPr>
        <p:spPr bwMode="auto">
          <a:xfrm>
            <a:off x="2843808" y="3927587"/>
            <a:ext cx="391968" cy="3566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1" name="Straight Connector 140"/>
          <p:cNvCxnSpPr/>
          <p:nvPr/>
        </p:nvCxnSpPr>
        <p:spPr bwMode="auto">
          <a:xfrm>
            <a:off x="4048941" y="3976477"/>
            <a:ext cx="68190" cy="3434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4" name="Straight Connector 143"/>
          <p:cNvCxnSpPr>
            <a:stCxn id="63" idx="0"/>
          </p:cNvCxnSpPr>
          <p:nvPr/>
        </p:nvCxnSpPr>
        <p:spPr bwMode="auto">
          <a:xfrm flipV="1">
            <a:off x="4869060" y="3971436"/>
            <a:ext cx="287171" cy="32121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9" name="Straight Connector 148"/>
          <p:cNvCxnSpPr/>
          <p:nvPr/>
        </p:nvCxnSpPr>
        <p:spPr bwMode="auto">
          <a:xfrm flipV="1">
            <a:off x="5543429" y="3917120"/>
            <a:ext cx="911282" cy="3936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0" name="Straight Connector 149"/>
          <p:cNvCxnSpPr>
            <a:stCxn id="67" idx="0"/>
          </p:cNvCxnSpPr>
          <p:nvPr/>
        </p:nvCxnSpPr>
        <p:spPr bwMode="auto">
          <a:xfrm flipV="1">
            <a:off x="6150776" y="3976478"/>
            <a:ext cx="995028" cy="2741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3" name="Straight Connector 152"/>
          <p:cNvCxnSpPr>
            <a:stCxn id="63" idx="0"/>
          </p:cNvCxnSpPr>
          <p:nvPr/>
        </p:nvCxnSpPr>
        <p:spPr bwMode="auto">
          <a:xfrm flipV="1">
            <a:off x="4869060" y="3941615"/>
            <a:ext cx="894518" cy="351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6" name="Oval 155"/>
          <p:cNvSpPr/>
          <p:nvPr/>
        </p:nvSpPr>
        <p:spPr bwMode="auto">
          <a:xfrm>
            <a:off x="7353997" y="2294644"/>
            <a:ext cx="1409475" cy="422097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 flipH="1">
            <a:off x="8133882" y="6490068"/>
            <a:ext cx="485535" cy="297482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7347112" y="2283172"/>
            <a:ext cx="168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charset="0"/>
                <a:ea typeface="Times New Roman" charset="0"/>
                <a:cs typeface="Times New Roman" charset="0"/>
              </a:rPr>
              <a:t>n(2|naturally)</a:t>
            </a:r>
            <a:endParaRPr 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6650" y="5559083"/>
            <a:ext cx="1435830" cy="364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8287" y="52712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&lt;&gt;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 bwMode="auto">
          <a:xfrm>
            <a:off x="7344152" y="4640876"/>
            <a:ext cx="1436564" cy="1478924"/>
          </a:xfrm>
          <a:prstGeom prst="ellipse">
            <a:avLst/>
          </a:pr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0"/>
              <a:cs typeface="宋体" charset="0"/>
            </a:endParaRPr>
          </a:p>
        </p:txBody>
      </p:sp>
      <p:sp>
        <p:nvSpPr>
          <p:cNvPr id="59" name="Title 2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Model 3 </a:t>
            </a:r>
            <a:endParaRPr lang="en-US" sz="4000" dirty="0"/>
          </a:p>
        </p:txBody>
      </p:sp>
      <p:sp>
        <p:nvSpPr>
          <p:cNvPr id="6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63474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 animBg="1"/>
      <p:bldP spid="6" grpId="0"/>
      <p:bldP spid="7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Adds the notion of fertility           </a:t>
            </a:r>
            <a:r>
              <a:rPr lang="en-US" sz="2400" dirty="0" smtClean="0"/>
              <a:t>     to </a:t>
            </a:r>
            <a:r>
              <a:rPr lang="en-US" sz="2400" dirty="0"/>
              <a:t>model 1 and 2. Fertility represents how many are generated from each input or the </a:t>
            </a:r>
            <a:r>
              <a:rPr lang="en-US" sz="2400" dirty="0" smtClean="0"/>
              <a:t>fertility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/>
              <a:t>Adds a </a:t>
            </a:r>
            <a:r>
              <a:rPr lang="en-US" sz="2400" dirty="0" smtClean="0"/>
              <a:t>NULL </a:t>
            </a:r>
            <a:r>
              <a:rPr lang="en-US" sz="2400" dirty="0"/>
              <a:t>insertion step for all the words that get mapped to </a:t>
            </a:r>
            <a:r>
              <a:rPr lang="en-US" sz="2400" dirty="0" smtClean="0"/>
              <a:t>epsilon</a:t>
            </a:r>
            <a:br>
              <a:rPr lang="en-US" sz="2400" dirty="0" smtClean="0"/>
            </a:br>
            <a:endParaRPr lang="en-US" sz="2400" dirty="0"/>
          </a:p>
          <a:p>
            <a:r>
              <a:rPr lang="en-US" sz="2400" dirty="0" smtClean="0"/>
              <a:t>Models </a:t>
            </a:r>
            <a:r>
              <a:rPr lang="en-US" sz="2400" dirty="0"/>
              <a:t>the distortion </a:t>
            </a:r>
            <a:r>
              <a:rPr lang="en-US" sz="2400" dirty="0" smtClean="0"/>
              <a:t>                  which produces a foreign output position conditioned on the foreign input (Koehn 2010)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714" y="5611488"/>
            <a:ext cx="9186714" cy="698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218" y="1829920"/>
            <a:ext cx="926494" cy="4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782" y="4597983"/>
            <a:ext cx="1291910" cy="33339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>
          <a:xfrm flipH="1">
            <a:off x="8314778" y="6442393"/>
            <a:ext cx="401144" cy="414679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Model 3 </a:t>
            </a:r>
            <a:endParaRPr lang="en-US" sz="4000" dirty="0"/>
          </a:p>
        </p:txBody>
      </p:sp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9803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Fixes the model deficiency of models </a:t>
            </a:r>
            <a:r>
              <a:rPr lang="en-US" sz="2400" dirty="0" smtClean="0"/>
              <a:t>1-4</a:t>
            </a:r>
          </a:p>
          <a:p>
            <a:endParaRPr lang="en-US" sz="2400" dirty="0"/>
          </a:p>
          <a:p>
            <a:r>
              <a:rPr lang="en-US" sz="2400" dirty="0" smtClean="0"/>
              <a:t>Includes heuristics that would prohibit the placement of an output word in a position already taken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Places words in free memory position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Distributes the probability </a:t>
            </a:r>
            <a:r>
              <a:rPr lang="en-US" sz="2400" dirty="0"/>
              <a:t>mass to valid alignments</a:t>
            </a:r>
          </a:p>
          <a:p>
            <a:pPr marL="457200" lvl="1" indent="0">
              <a:buClr>
                <a:schemeClr val="folHlink"/>
              </a:buClr>
              <a:buSzPct val="60000"/>
              <a:buNone/>
            </a:pPr>
            <a:endParaRPr lang="en-US" sz="2400" dirty="0">
              <a:cs typeface="ＭＳ Ｐゴシック" charset="0"/>
            </a:endParaRP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flipH="1">
            <a:off x="8068486" y="6442393"/>
            <a:ext cx="446864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</p:spPr>
        <p:txBody>
          <a:bodyPr/>
          <a:lstStyle/>
          <a:p>
            <a:pPr algn="l"/>
            <a:r>
              <a:rPr lang="en-US" sz="4000" smtClean="0"/>
              <a:t>Model </a:t>
            </a:r>
            <a:r>
              <a:rPr lang="en-US" sz="4000"/>
              <a:t>2</a:t>
            </a:r>
            <a:r>
              <a:rPr lang="en-US" sz="4000" smtClean="0"/>
              <a:t> </a:t>
            </a:r>
            <a:endParaRPr lang="en-US" sz="4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60562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Fertility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best Model 1 alignment could be that a single English word aligns to all foreign words</a:t>
            </a:r>
          </a:p>
          <a:p>
            <a:r>
              <a:rPr lang="en-US" sz="2000" dirty="0"/>
              <a:t>This is clearly not desirable and we want to constrain the number of words an English word can align to </a:t>
            </a:r>
          </a:p>
          <a:p>
            <a:r>
              <a:rPr lang="en-US" sz="2000" dirty="0"/>
              <a:t>Fertility models a probability distribution that word e aligns to k words: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</a:t>
            </a:r>
            <a:r>
              <a:rPr lang="en-US" sz="2000" dirty="0"/>
              <a:t>(</a:t>
            </a:r>
            <a:r>
              <a:rPr lang="en-US" sz="2000" dirty="0" err="1"/>
              <a:t>k,e</a:t>
            </a:r>
            <a:r>
              <a:rPr lang="en-US" sz="2000" dirty="0"/>
              <a:t>)</a:t>
            </a:r>
          </a:p>
          <a:p>
            <a:r>
              <a:rPr lang="en-US" sz="2000" dirty="0"/>
              <a:t>Consequence: translation probabilities cannot be computed independently of each other anymore</a:t>
            </a:r>
          </a:p>
          <a:p>
            <a:r>
              <a:rPr lang="en-US" sz="2000" dirty="0"/>
              <a:t>IBM Model 3 has to work with full alignments, note there are up to (l+1)</a:t>
            </a:r>
            <a:r>
              <a:rPr lang="en-US" sz="2000" baseline="30000" dirty="0"/>
              <a:t>m</a:t>
            </a:r>
            <a:r>
              <a:rPr lang="en-US" sz="2000" dirty="0"/>
              <a:t> different </a:t>
            </a:r>
            <a:r>
              <a:rPr lang="en-US" sz="2000" dirty="0" smtClean="0"/>
              <a:t>alignments: this is infeasible</a:t>
            </a:r>
          </a:p>
          <a:p>
            <a:r>
              <a:rPr lang="en-US" sz="2000" dirty="0" smtClean="0"/>
              <a:t>Solution</a:t>
            </a:r>
            <a:r>
              <a:rPr lang="en-US" sz="2000" dirty="0"/>
              <a:t>: Compute the best alignment with Model 1 and change some of the alignments to generate a set of likely alignments (pegging)</a:t>
            </a:r>
          </a:p>
          <a:p>
            <a:r>
              <a:rPr lang="en-US" sz="2000" dirty="0"/>
              <a:t>Model 3 takes this restricted set of alignments as input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597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Neighborhood of an alignment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29543"/>
            <a:ext cx="8640763" cy="478948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Fertility</a:t>
            </a:r>
          </a:p>
          <a:p>
            <a:r>
              <a:rPr lang="en-US" sz="2400" dirty="0" smtClean="0"/>
              <a:t>Given </a:t>
            </a:r>
            <a:r>
              <a:rPr lang="en-US" sz="2400" dirty="0"/>
              <a:t>an alignment a we can derive additional alignments from it by making small changes:</a:t>
            </a:r>
          </a:p>
          <a:p>
            <a:r>
              <a:rPr lang="en-US" sz="2400" dirty="0"/>
              <a:t>Changing a link (</a:t>
            </a:r>
            <a:r>
              <a:rPr lang="en-US" sz="2400" dirty="0" err="1"/>
              <a:t>j,i</a:t>
            </a:r>
            <a:r>
              <a:rPr lang="en-US" sz="2400" dirty="0"/>
              <a:t>) to (</a:t>
            </a:r>
            <a:r>
              <a:rPr lang="en-US" sz="2400" dirty="0" err="1"/>
              <a:t>j,i</a:t>
            </a:r>
            <a:r>
              <a:rPr lang="en-US" sz="2400" dirty="0"/>
              <a:t>’)</a:t>
            </a:r>
          </a:p>
          <a:p>
            <a:r>
              <a:rPr lang="en-US" sz="2400" dirty="0"/>
              <a:t>Swapping a pair of links (</a:t>
            </a:r>
            <a:r>
              <a:rPr lang="en-US" sz="2400" dirty="0" err="1"/>
              <a:t>j,i</a:t>
            </a:r>
            <a:r>
              <a:rPr lang="en-US" sz="2400" dirty="0"/>
              <a:t>) and (j’,</a:t>
            </a:r>
            <a:r>
              <a:rPr lang="en-US" sz="2400" dirty="0" err="1"/>
              <a:t>i</a:t>
            </a:r>
            <a:r>
              <a:rPr lang="en-US" sz="2400" dirty="0"/>
              <a:t>’) to (</a:t>
            </a:r>
            <a:r>
              <a:rPr lang="en-US" sz="2400" dirty="0" err="1"/>
              <a:t>j,i</a:t>
            </a:r>
            <a:r>
              <a:rPr lang="en-US" sz="2400" dirty="0"/>
              <a:t>’) and (j’,</a:t>
            </a:r>
            <a:r>
              <a:rPr lang="en-US" sz="2400" dirty="0" err="1"/>
              <a:t>i</a:t>
            </a:r>
            <a:r>
              <a:rPr lang="en-US" sz="2400" dirty="0"/>
              <a:t>) </a:t>
            </a:r>
          </a:p>
          <a:p>
            <a:r>
              <a:rPr lang="en-US" sz="2400" dirty="0"/>
              <a:t>The resulting set of alignments is called the neighborhood of </a:t>
            </a:r>
            <a:r>
              <a:rPr lang="en-US" sz="2400" dirty="0" smtClean="0"/>
              <a:t>a</a:t>
            </a:r>
          </a:p>
          <a:p>
            <a:pPr marL="0" indent="0">
              <a:buNone/>
            </a:pPr>
            <a:r>
              <a:rPr lang="en-US" sz="2400" dirty="0" smtClean="0"/>
              <a:t>Distortion</a:t>
            </a:r>
          </a:p>
          <a:p>
            <a:pPr marL="0" indent="0">
              <a:buNone/>
            </a:pPr>
            <a:r>
              <a:rPr lang="en-US" sz="2400" dirty="0"/>
              <a:t>The distortion factor determines how likely it is that an English word in position </a:t>
            </a:r>
            <a:r>
              <a:rPr lang="en-US" sz="2400" dirty="0" err="1"/>
              <a:t>i</a:t>
            </a:r>
            <a:r>
              <a:rPr lang="en-US" sz="2400" dirty="0"/>
              <a:t> aligns to a foreign word in position j, given the lengths of both sentences:  </a:t>
            </a:r>
            <a:r>
              <a:rPr lang="en-US" sz="2400" dirty="0" smtClean="0"/>
              <a:t>d</a:t>
            </a:r>
            <a:r>
              <a:rPr lang="en-US" sz="2400" dirty="0"/>
              <a:t>(j | </a:t>
            </a:r>
            <a:r>
              <a:rPr lang="en-US" sz="2400" dirty="0" err="1"/>
              <a:t>i</a:t>
            </a:r>
            <a:r>
              <a:rPr lang="en-US" sz="2400" dirty="0"/>
              <a:t>, l, m</a:t>
            </a:r>
            <a:r>
              <a:rPr lang="en-US" sz="2400" dirty="0" smtClean="0"/>
              <a:t>). Note</a:t>
            </a:r>
            <a:r>
              <a:rPr lang="en-US" sz="2400" dirty="0"/>
              <a:t>:</a:t>
            </a:r>
            <a:r>
              <a:rPr lang="en-US" sz="2400" dirty="0" smtClean="0"/>
              <a:t> </a:t>
            </a:r>
            <a:r>
              <a:rPr lang="en-US" sz="2400" dirty="0"/>
              <a:t>positions are absolute </a:t>
            </a:r>
            <a:r>
              <a:rPr lang="en-US" sz="2400" dirty="0" smtClean="0"/>
              <a:t>positions</a:t>
            </a:r>
          </a:p>
          <a:p>
            <a:pPr marL="0" indent="0">
              <a:buNone/>
            </a:pPr>
            <a:r>
              <a:rPr lang="en-US" sz="2400" dirty="0" smtClean="0"/>
              <a:t>Then, use EM on the neighborhoods to find a better alignment</a:t>
            </a:r>
            <a:endParaRPr lang="en-US" sz="24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702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Deficiency: Leaky model!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Problem with IBM Model 3: It assigns probability mass to impossible strings</a:t>
            </a:r>
          </a:p>
          <a:p>
            <a:r>
              <a:rPr lang="en-US" sz="2200" dirty="0"/>
              <a:t>Well formed string: “This is possible”</a:t>
            </a:r>
          </a:p>
          <a:p>
            <a:r>
              <a:rPr lang="en-US" sz="2200" dirty="0"/>
              <a:t>Ill-formed but possible string: “This possible is”</a:t>
            </a:r>
          </a:p>
          <a:p>
            <a:r>
              <a:rPr lang="en-US" sz="2200" dirty="0"/>
              <a:t>Impossible string:</a:t>
            </a:r>
          </a:p>
          <a:p>
            <a:r>
              <a:rPr lang="en-US" sz="2200" dirty="0"/>
              <a:t>Impossible strings are due to distortion values that generate different words at the same position</a:t>
            </a:r>
          </a:p>
          <a:p>
            <a:r>
              <a:rPr lang="en-US" sz="2200" dirty="0"/>
              <a:t>Impossible strings can still be filtered out in later stages of the translation </a:t>
            </a:r>
            <a:r>
              <a:rPr lang="en-US" sz="2200" dirty="0" smtClean="0"/>
              <a:t>process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Again, leaky models are functional, but waste probability mass on impossible events.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2929146" y="3173440"/>
            <a:ext cx="62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0546" y="3173440"/>
            <a:ext cx="111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possible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1146" y="3173440"/>
            <a:ext cx="433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is”</a:t>
            </a:r>
            <a:endParaRPr lang="en-US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04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Limitations of IBM models (1-5)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Only 1-to-N word mapping</a:t>
            </a:r>
          </a:p>
          <a:p>
            <a:r>
              <a:rPr lang="en-US" sz="2800" dirty="0"/>
              <a:t>Handling fertility-zero words (difficult for decoding)</a:t>
            </a:r>
          </a:p>
          <a:p>
            <a:r>
              <a:rPr lang="en-US" sz="2800" dirty="0"/>
              <a:t>Almost no syntactic information</a:t>
            </a:r>
          </a:p>
          <a:p>
            <a:pPr lvl="1"/>
            <a:r>
              <a:rPr lang="en-US" sz="2400" dirty="0"/>
              <a:t>Word classes</a:t>
            </a:r>
          </a:p>
          <a:p>
            <a:pPr lvl="1"/>
            <a:r>
              <a:rPr lang="en-US" sz="2400" dirty="0"/>
              <a:t>Relative </a:t>
            </a:r>
            <a:r>
              <a:rPr lang="en-US" sz="2400" dirty="0" smtClean="0"/>
              <a:t>distortion</a:t>
            </a:r>
          </a:p>
          <a:p>
            <a:pPr lvl="1"/>
            <a:r>
              <a:rPr lang="en-US" sz="2400" dirty="0" smtClean="0"/>
              <a:t>parse trees</a:t>
            </a:r>
            <a:endParaRPr lang="en-US" sz="2400" dirty="0"/>
          </a:p>
          <a:p>
            <a:r>
              <a:rPr lang="en-US" sz="2800" dirty="0"/>
              <a:t>Long-distance word movement</a:t>
            </a:r>
          </a:p>
          <a:p>
            <a:r>
              <a:rPr lang="en-US" sz="2800" dirty="0"/>
              <a:t>Fluency of the output depends entirely on the English language model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866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Phrase-Based Statistical MT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3411404"/>
            <a:ext cx="8640763" cy="2343150"/>
          </a:xfrm>
        </p:spPr>
        <p:txBody>
          <a:bodyPr/>
          <a:lstStyle/>
          <a:p>
            <a:r>
              <a:rPr lang="en-US" sz="2800" dirty="0"/>
              <a:t>Foreign input segmented </a:t>
            </a:r>
            <a:r>
              <a:rPr lang="en-US" sz="2800" dirty="0" smtClean="0"/>
              <a:t>into </a:t>
            </a:r>
            <a:r>
              <a:rPr lang="en-US" sz="2800" dirty="0"/>
              <a:t>phrases</a:t>
            </a:r>
          </a:p>
          <a:p>
            <a:r>
              <a:rPr lang="en-US" sz="2800" dirty="0"/>
              <a:t>“phrase” is any sequence of words</a:t>
            </a:r>
          </a:p>
          <a:p>
            <a:r>
              <a:rPr lang="en-US" sz="2800" dirty="0"/>
              <a:t>Each phrase is probabilistically translated into English</a:t>
            </a:r>
          </a:p>
          <a:p>
            <a:pPr lvl="1"/>
            <a:r>
              <a:rPr lang="en-US" sz="2400" dirty="0"/>
              <a:t>P(to the conference |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Konferenz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P(into the meeting | </a:t>
            </a:r>
            <a:r>
              <a:rPr lang="en-US" sz="2400" dirty="0" err="1"/>
              <a:t>zur</a:t>
            </a:r>
            <a:r>
              <a:rPr lang="en-US" sz="2400" dirty="0"/>
              <a:t> </a:t>
            </a:r>
            <a:r>
              <a:rPr lang="en-US" sz="2400" dirty="0" err="1"/>
              <a:t>Konferenz</a:t>
            </a:r>
            <a:r>
              <a:rPr lang="en-US" sz="2400" dirty="0"/>
              <a:t>)</a:t>
            </a:r>
          </a:p>
          <a:p>
            <a:r>
              <a:rPr lang="en-US" sz="2800" dirty="0"/>
              <a:t>Phrases are probabilistically re-</a:t>
            </a:r>
            <a:r>
              <a:rPr lang="en-US" sz="2800" dirty="0" smtClean="0"/>
              <a:t>ordered</a:t>
            </a:r>
            <a:endParaRPr 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3425" y="1754188"/>
            <a:ext cx="9715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Morgen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962150" y="1754188"/>
            <a:ext cx="742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fliege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117850" y="1754188"/>
            <a:ext cx="488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ich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191000" y="1754188"/>
            <a:ext cx="15430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nach Kanada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53200" y="1754188"/>
            <a:ext cx="16192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zur Konferenz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35000" y="2820988"/>
            <a:ext cx="12255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Tomorrow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232025" y="2820988"/>
            <a:ext cx="2603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87675" y="2820988"/>
            <a:ext cx="8064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will fly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286250" y="2820988"/>
            <a:ext cx="19621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to the conference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765925" y="2820988"/>
            <a:ext cx="1250950" cy="3794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latin typeface="Arial" charset="0"/>
              </a:rPr>
              <a:t>In Canada</a:t>
            </a:r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1219200" y="21336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2362200" y="2133600"/>
            <a:ext cx="914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 flipH="1">
            <a:off x="2438400" y="2133600"/>
            <a:ext cx="990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7"/>
          <p:cNvSpPr>
            <a:spLocks noChangeShapeType="1"/>
          </p:cNvSpPr>
          <p:nvPr/>
        </p:nvSpPr>
        <p:spPr bwMode="auto">
          <a:xfrm>
            <a:off x="4953000" y="2133600"/>
            <a:ext cx="2133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5181600" y="2133600"/>
            <a:ext cx="1981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2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51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75351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Word Alignment Induced Phrases</a:t>
            </a:r>
          </a:p>
        </p:txBody>
      </p:sp>
      <p:graphicFrame>
        <p:nvGraphicFramePr>
          <p:cNvPr id="5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11904"/>
              </p:ext>
            </p:extLst>
          </p:nvPr>
        </p:nvGraphicFramePr>
        <p:xfrm>
          <a:off x="2741612" y="2039937"/>
          <a:ext cx="4876800" cy="3698878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0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528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84"/>
          <p:cNvSpPr txBox="1">
            <a:spLocks noChangeArrowheads="1"/>
          </p:cNvSpPr>
          <p:nvPr/>
        </p:nvSpPr>
        <p:spPr bwMode="auto">
          <a:xfrm>
            <a:off x="1887537" y="2154237"/>
            <a:ext cx="692150" cy="341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Mary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did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800"/>
              <a:t>not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slap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the</a:t>
            </a:r>
          </a:p>
          <a:p>
            <a:pPr eaLnBrk="1" hangingPunct="1"/>
            <a:endParaRPr lang="en-US" sz="1600"/>
          </a:p>
          <a:p>
            <a:pPr eaLnBrk="1" hangingPunct="1"/>
            <a:r>
              <a:rPr lang="en-US" sz="1800"/>
              <a:t>green</a:t>
            </a:r>
          </a:p>
          <a:p>
            <a:pPr eaLnBrk="1" hangingPunct="1"/>
            <a:endParaRPr lang="en-US" sz="1400"/>
          </a:p>
          <a:p>
            <a:pPr eaLnBrk="1" hangingPunct="1"/>
            <a:r>
              <a:rPr lang="en-US" sz="1800"/>
              <a:t>witch</a:t>
            </a:r>
          </a:p>
        </p:txBody>
      </p:sp>
      <p:sp>
        <p:nvSpPr>
          <p:cNvPr id="7" name="Text Box 85"/>
          <p:cNvSpPr txBox="1">
            <a:spLocks noChangeArrowheads="1"/>
          </p:cNvSpPr>
          <p:nvPr/>
        </p:nvSpPr>
        <p:spPr bwMode="auto">
          <a:xfrm>
            <a:off x="2665412" y="1557337"/>
            <a:ext cx="50180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Maria    no      dió     una  bofetada  a         la    bruja   verde</a:t>
            </a:r>
          </a:p>
        </p:txBody>
      </p:sp>
      <p:sp>
        <p:nvSpPr>
          <p:cNvPr id="8" name="Rectangle 86"/>
          <p:cNvSpPr>
            <a:spLocks noChangeArrowheads="1"/>
          </p:cNvSpPr>
          <p:nvPr/>
        </p:nvSpPr>
        <p:spPr bwMode="auto">
          <a:xfrm>
            <a:off x="3275012" y="2573337"/>
            <a:ext cx="533400" cy="10668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7"/>
          <p:cNvSpPr>
            <a:spLocks noChangeArrowheads="1"/>
          </p:cNvSpPr>
          <p:nvPr/>
        </p:nvSpPr>
        <p:spPr bwMode="auto">
          <a:xfrm>
            <a:off x="2741612" y="20399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" name="Rectangle 88"/>
          <p:cNvSpPr>
            <a:spLocks noChangeArrowheads="1"/>
          </p:cNvSpPr>
          <p:nvPr/>
        </p:nvSpPr>
        <p:spPr bwMode="auto">
          <a:xfrm>
            <a:off x="3808412" y="3640137"/>
            <a:ext cx="1676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89"/>
          <p:cNvSpPr>
            <a:spLocks noChangeArrowheads="1"/>
          </p:cNvSpPr>
          <p:nvPr/>
        </p:nvSpPr>
        <p:spPr bwMode="auto">
          <a:xfrm>
            <a:off x="6018212" y="41735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0"/>
          <p:cNvSpPr>
            <a:spLocks noChangeArrowheads="1"/>
          </p:cNvSpPr>
          <p:nvPr/>
        </p:nvSpPr>
        <p:spPr bwMode="auto">
          <a:xfrm>
            <a:off x="7085012" y="47069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1"/>
          <p:cNvSpPr>
            <a:spLocks noChangeArrowheads="1"/>
          </p:cNvSpPr>
          <p:nvPr/>
        </p:nvSpPr>
        <p:spPr bwMode="auto">
          <a:xfrm>
            <a:off x="6551612" y="5240337"/>
            <a:ext cx="533400" cy="533400"/>
          </a:xfrm>
          <a:prstGeom prst="rect">
            <a:avLst/>
          </a:prstGeom>
          <a:noFill/>
          <a:ln w="571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Text Box 93"/>
          <p:cNvSpPr txBox="1">
            <a:spLocks noChangeArrowheads="1"/>
          </p:cNvSpPr>
          <p:nvPr/>
        </p:nvSpPr>
        <p:spPr bwMode="auto">
          <a:xfrm>
            <a:off x="423862" y="5911850"/>
            <a:ext cx="8034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sz="1600">
                <a:latin typeface="Arial" charset="0"/>
              </a:rPr>
              <a:t>(Maria, Mary) (no, did not) (slap, di</a:t>
            </a:r>
            <a:r>
              <a:rPr lang="en-US" sz="1600">
                <a:latin typeface="Arial" charset="0"/>
                <a:cs typeface="Arial" charset="0"/>
              </a:rPr>
              <a:t>ó</a:t>
            </a:r>
            <a:r>
              <a:rPr lang="en-US" sz="1600">
                <a:latin typeface="Arial" charset="0"/>
              </a:rPr>
              <a:t> una bofetada) (la, the) (bruja, witch) (verde, green)</a:t>
            </a:r>
            <a:endParaRPr lang="en-US" sz="1800">
              <a:latin typeface="Arial" charset="0"/>
            </a:endParaRPr>
          </a:p>
        </p:txBody>
      </p:sp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1241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3257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How to learn the phrase translation table?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4800600"/>
            <a:ext cx="8640763" cy="1581150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Collect </a:t>
            </a:r>
            <a:r>
              <a:rPr lang="en-US" sz="2400" b="1" dirty="0"/>
              <a:t>all phrase pairs </a:t>
            </a:r>
            <a:r>
              <a:rPr lang="en-US" sz="2400" dirty="0"/>
              <a:t>that are </a:t>
            </a:r>
            <a:r>
              <a:rPr lang="en-US" sz="2400" b="1" dirty="0"/>
              <a:t>consistent</a:t>
            </a:r>
            <a:r>
              <a:rPr lang="en-US" sz="2400" dirty="0"/>
              <a:t> with the word alignment</a:t>
            </a:r>
          </a:p>
        </p:txBody>
      </p:sp>
      <p:graphicFrame>
        <p:nvGraphicFramePr>
          <p:cNvPr id="5" name="Group 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34378"/>
              </p:ext>
            </p:extLst>
          </p:nvPr>
        </p:nvGraphicFramePr>
        <p:xfrm>
          <a:off x="1908175" y="2103120"/>
          <a:ext cx="4876800" cy="2773680"/>
        </p:xfrm>
        <a:graphic>
          <a:graphicData uri="http://schemas.openxmlformats.org/drawingml/2006/table">
            <a:tbl>
              <a:tblPr/>
              <a:tblGrid>
                <a:gridCol w="542925"/>
                <a:gridCol w="539750"/>
                <a:gridCol w="542925"/>
                <a:gridCol w="542925"/>
                <a:gridCol w="539750"/>
                <a:gridCol w="542925"/>
                <a:gridCol w="542925"/>
                <a:gridCol w="539750"/>
                <a:gridCol w="5429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86"/>
          <p:cNvSpPr txBox="1">
            <a:spLocks noChangeArrowheads="1"/>
          </p:cNvSpPr>
          <p:nvPr/>
        </p:nvSpPr>
        <p:spPr bwMode="auto">
          <a:xfrm>
            <a:off x="1054100" y="2103120"/>
            <a:ext cx="787871" cy="275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dirty="0">
                <a:latin typeface="+mn-lt"/>
              </a:rPr>
              <a:t>Mary</a:t>
            </a:r>
          </a:p>
          <a:p>
            <a:pPr algn="l"/>
            <a:endParaRPr lang="en-US" sz="900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did</a:t>
            </a:r>
          </a:p>
          <a:p>
            <a:pPr algn="l"/>
            <a:endParaRPr lang="en-US" sz="1000" b="1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not</a:t>
            </a:r>
          </a:p>
          <a:p>
            <a:pPr algn="l"/>
            <a:endParaRPr lang="en-US" sz="700" b="1" dirty="0">
              <a:latin typeface="+mn-lt"/>
            </a:endParaRPr>
          </a:p>
          <a:p>
            <a:pPr algn="l"/>
            <a:r>
              <a:rPr lang="en-US" b="1" dirty="0">
                <a:latin typeface="+mn-lt"/>
              </a:rPr>
              <a:t>slap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the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green</a:t>
            </a:r>
          </a:p>
          <a:p>
            <a:pPr algn="l"/>
            <a:endParaRPr lang="en-US" sz="700" dirty="0">
              <a:latin typeface="+mn-lt"/>
            </a:endParaRPr>
          </a:p>
          <a:p>
            <a:pPr algn="l"/>
            <a:r>
              <a:rPr lang="en-US" dirty="0">
                <a:latin typeface="+mn-lt"/>
              </a:rPr>
              <a:t>witch</a:t>
            </a:r>
          </a:p>
        </p:txBody>
      </p:sp>
      <p:sp>
        <p:nvSpPr>
          <p:cNvPr id="7" name="Text Box 87"/>
          <p:cNvSpPr txBox="1">
            <a:spLocks noChangeArrowheads="1"/>
          </p:cNvSpPr>
          <p:nvPr/>
        </p:nvSpPr>
        <p:spPr bwMode="auto">
          <a:xfrm>
            <a:off x="1831975" y="1620520"/>
            <a:ext cx="51443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1600" dirty="0">
                <a:latin typeface="+mn-lt"/>
              </a:rPr>
              <a:t>Maria </a:t>
            </a:r>
            <a:r>
              <a:rPr lang="en-US" sz="1600" dirty="0" smtClean="0">
                <a:latin typeface="+mn-lt"/>
              </a:rPr>
              <a:t>  </a:t>
            </a:r>
            <a:r>
              <a:rPr lang="en-US" sz="1600" b="1" dirty="0">
                <a:latin typeface="+mn-lt"/>
              </a:rPr>
              <a:t>no </a:t>
            </a:r>
            <a:r>
              <a:rPr lang="en-US" sz="1600" b="1" dirty="0" smtClean="0">
                <a:latin typeface="+mn-lt"/>
              </a:rPr>
              <a:t>   </a:t>
            </a:r>
            <a:r>
              <a:rPr lang="en-US" sz="1600" b="1" dirty="0" err="1" smtClean="0">
                <a:latin typeface="+mn-lt"/>
              </a:rPr>
              <a:t>di</a:t>
            </a:r>
            <a:r>
              <a:rPr lang="en-US" sz="1600" b="1" dirty="0" err="1" smtClean="0">
                <a:latin typeface="+mn-lt"/>
                <a:cs typeface="Times New Roman" charset="0"/>
              </a:rPr>
              <a:t>ó</a:t>
            </a:r>
            <a:r>
              <a:rPr lang="en-US" sz="1600" b="1" dirty="0" smtClean="0">
                <a:latin typeface="+mn-lt"/>
              </a:rPr>
              <a:t>   </a:t>
            </a:r>
            <a:r>
              <a:rPr lang="en-US" sz="1600" b="1" dirty="0" err="1" smtClean="0">
                <a:latin typeface="+mn-lt"/>
              </a:rPr>
              <a:t>una</a:t>
            </a:r>
            <a:r>
              <a:rPr lang="en-US" sz="1600" b="1" dirty="0" smtClean="0">
                <a:latin typeface="+mn-lt"/>
              </a:rPr>
              <a:t> </a:t>
            </a:r>
            <a:r>
              <a:rPr lang="en-US" sz="1600" b="1" dirty="0" err="1">
                <a:latin typeface="+mn-lt"/>
              </a:rPr>
              <a:t>bofetada</a:t>
            </a:r>
            <a:r>
              <a:rPr lang="en-US" sz="1600" dirty="0">
                <a:latin typeface="+mn-lt"/>
              </a:rPr>
              <a:t>  </a:t>
            </a:r>
            <a:r>
              <a:rPr lang="en-US" sz="1600" dirty="0" smtClean="0">
                <a:latin typeface="+mn-lt"/>
              </a:rPr>
              <a:t>a    </a:t>
            </a:r>
            <a:r>
              <a:rPr lang="en-US" sz="1600" dirty="0">
                <a:latin typeface="+mn-lt"/>
              </a:rPr>
              <a:t>la    </a:t>
            </a:r>
            <a:r>
              <a:rPr lang="en-US" sz="1600" dirty="0" err="1">
                <a:latin typeface="+mn-lt"/>
              </a:rPr>
              <a:t>bruja</a:t>
            </a:r>
            <a:r>
              <a:rPr lang="en-US" sz="1600" dirty="0">
                <a:latin typeface="+mn-lt"/>
              </a:rPr>
              <a:t>   </a:t>
            </a:r>
            <a:r>
              <a:rPr lang="en-US" sz="1600" dirty="0" err="1">
                <a:latin typeface="+mn-lt"/>
              </a:rPr>
              <a:t>verde</a:t>
            </a:r>
            <a:endParaRPr lang="en-US" sz="1600" dirty="0">
              <a:latin typeface="+mn-lt"/>
            </a:endParaRPr>
          </a:p>
        </p:txBody>
      </p:sp>
      <p:sp>
        <p:nvSpPr>
          <p:cNvPr id="8" name="Rectangle 88"/>
          <p:cNvSpPr>
            <a:spLocks noChangeArrowheads="1"/>
          </p:cNvSpPr>
          <p:nvPr/>
        </p:nvSpPr>
        <p:spPr bwMode="auto">
          <a:xfrm>
            <a:off x="2430463" y="2507932"/>
            <a:ext cx="2205037" cy="1143000"/>
          </a:xfrm>
          <a:prstGeom prst="rect">
            <a:avLst/>
          </a:prstGeom>
          <a:noFill/>
          <a:ln w="762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89"/>
          <p:cNvSpPr>
            <a:spLocks noChangeShapeType="1"/>
          </p:cNvSpPr>
          <p:nvPr/>
        </p:nvSpPr>
        <p:spPr bwMode="auto">
          <a:xfrm flipH="1" flipV="1">
            <a:off x="4711700" y="3117532"/>
            <a:ext cx="2819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Text Box 90"/>
          <p:cNvSpPr txBox="1">
            <a:spLocks noChangeArrowheads="1"/>
          </p:cNvSpPr>
          <p:nvPr/>
        </p:nvSpPr>
        <p:spPr bwMode="auto">
          <a:xfrm>
            <a:off x="7486650" y="3498532"/>
            <a:ext cx="10477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one</a:t>
            </a:r>
          </a:p>
          <a:p>
            <a:r>
              <a:rPr lang="en-US"/>
              <a:t>example</a:t>
            </a:r>
          </a:p>
          <a:p>
            <a:r>
              <a:rPr lang="en-US"/>
              <a:t>phrase</a:t>
            </a:r>
          </a:p>
          <a:p>
            <a:r>
              <a:rPr lang="en-US"/>
              <a:t>pair</a:t>
            </a:r>
          </a:p>
        </p:txBody>
      </p:sp>
      <p:sp>
        <p:nvSpPr>
          <p:cNvPr id="1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763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2478332"/>
            <a:ext cx="7958138" cy="3915965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1"/>
                </a:solidFill>
                <a:latin typeface="TheSans UHH Bold Caps"/>
                <a:ea typeface="+mj-ea"/>
                <a:cs typeface="TheSans UHH Bold Caps"/>
              </a:defRPr>
            </a:lvl1pPr>
          </a:lstStyle>
          <a:p>
            <a:pPr algn="l"/>
            <a:r>
              <a:rPr lang="en-US" sz="4000" dirty="0" smtClean="0"/>
              <a:t>Why is MT challenging?</a:t>
            </a:r>
            <a:endParaRPr lang="en-US" sz="4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876024" y="1791379"/>
            <a:ext cx="9623717" cy="51539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20000"/>
              </a:spcBef>
              <a:buNone/>
              <a:defRPr sz="2000" b="0" i="0"/>
            </a:lvl1pPr>
          </a:lstStyle>
          <a:p>
            <a:r>
              <a:rPr lang="en-US" dirty="0"/>
              <a:t>95% of the population speak only 300 of them</a:t>
            </a:r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8795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800" y="378947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Consistent with Word Alignment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5410200"/>
            <a:ext cx="8640763" cy="971550"/>
          </a:xfrm>
        </p:spPr>
        <p:txBody>
          <a:bodyPr/>
          <a:lstStyle/>
          <a:p>
            <a:r>
              <a:rPr lang="en-US" sz="2400" dirty="0"/>
              <a:t>Phrase alignment must contain all alignment points for </a:t>
            </a:r>
            <a:r>
              <a:rPr lang="en-US" sz="2400" dirty="0" smtClean="0"/>
              <a:t>all the </a:t>
            </a:r>
            <a:r>
              <a:rPr lang="en-US" sz="2400" dirty="0"/>
              <a:t>words in both phrases!</a:t>
            </a:r>
          </a:p>
        </p:txBody>
      </p:sp>
      <p:graphicFrame>
        <p:nvGraphicFramePr>
          <p:cNvPr id="5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870213"/>
              </p:ext>
            </p:extLst>
          </p:nvPr>
        </p:nvGraphicFramePr>
        <p:xfrm>
          <a:off x="6705600" y="2133600"/>
          <a:ext cx="2133600" cy="2590799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  <a:gridCol w="53340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858112"/>
              </p:ext>
            </p:extLst>
          </p:nvPr>
        </p:nvGraphicFramePr>
        <p:xfrm>
          <a:off x="3822700" y="2133600"/>
          <a:ext cx="2127250" cy="2590799"/>
        </p:xfrm>
        <a:graphic>
          <a:graphicData uri="http://schemas.openxmlformats.org/drawingml/2006/table">
            <a:tbl>
              <a:tblPr/>
              <a:tblGrid>
                <a:gridCol w="527050"/>
                <a:gridCol w="533400"/>
                <a:gridCol w="539750"/>
                <a:gridCol w="52705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 </a:t>
                      </a: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16420"/>
              </p:ext>
            </p:extLst>
          </p:nvPr>
        </p:nvGraphicFramePr>
        <p:xfrm>
          <a:off x="755650" y="2133600"/>
          <a:ext cx="2133600" cy="2590799"/>
        </p:xfrm>
        <a:graphic>
          <a:graphicData uri="http://schemas.openxmlformats.org/drawingml/2006/table">
            <a:tbl>
              <a:tblPr/>
              <a:tblGrid>
                <a:gridCol w="533400"/>
                <a:gridCol w="533400"/>
                <a:gridCol w="533400"/>
                <a:gridCol w="533400"/>
              </a:tblGrid>
              <a:tr h="49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</a:tr>
              <a:tr h="5048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100"/>
          <p:cNvSpPr txBox="1">
            <a:spLocks noChangeArrowheads="1"/>
          </p:cNvSpPr>
          <p:nvPr/>
        </p:nvSpPr>
        <p:spPr bwMode="auto">
          <a:xfrm>
            <a:off x="76200" y="2247900"/>
            <a:ext cx="697627" cy="19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9" name="Text Box 101"/>
          <p:cNvSpPr txBox="1">
            <a:spLocks noChangeArrowheads="1"/>
          </p:cNvSpPr>
          <p:nvPr/>
        </p:nvSpPr>
        <p:spPr bwMode="auto">
          <a:xfrm>
            <a:off x="67945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0" name="Rectangle 102"/>
          <p:cNvSpPr>
            <a:spLocks noChangeArrowheads="1"/>
          </p:cNvSpPr>
          <p:nvPr/>
        </p:nvSpPr>
        <p:spPr bwMode="auto">
          <a:xfrm>
            <a:off x="2667000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Rectangle 103"/>
          <p:cNvSpPr>
            <a:spLocks noChangeArrowheads="1"/>
          </p:cNvSpPr>
          <p:nvPr/>
        </p:nvSpPr>
        <p:spPr bwMode="auto">
          <a:xfrm>
            <a:off x="52705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2" name="Text Box 104"/>
          <p:cNvSpPr txBox="1">
            <a:spLocks noChangeArrowheads="1"/>
          </p:cNvSpPr>
          <p:nvPr/>
        </p:nvSpPr>
        <p:spPr bwMode="auto">
          <a:xfrm>
            <a:off x="3136900" y="2247900"/>
            <a:ext cx="697627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4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3" name="Text Box 105"/>
          <p:cNvSpPr txBox="1">
            <a:spLocks noChangeArrowheads="1"/>
          </p:cNvSpPr>
          <p:nvPr/>
        </p:nvSpPr>
        <p:spPr bwMode="auto">
          <a:xfrm>
            <a:off x="374015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4" name="Rectangle 106"/>
          <p:cNvSpPr>
            <a:spLocks noChangeArrowheads="1"/>
          </p:cNvSpPr>
          <p:nvPr/>
        </p:nvSpPr>
        <p:spPr bwMode="auto">
          <a:xfrm>
            <a:off x="5791200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5" name="Rectangle 107"/>
          <p:cNvSpPr>
            <a:spLocks noChangeArrowheads="1"/>
          </p:cNvSpPr>
          <p:nvPr/>
        </p:nvSpPr>
        <p:spPr bwMode="auto">
          <a:xfrm>
            <a:off x="358775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6" name="Text Box 108"/>
          <p:cNvSpPr txBox="1">
            <a:spLocks noChangeArrowheads="1"/>
          </p:cNvSpPr>
          <p:nvPr/>
        </p:nvSpPr>
        <p:spPr bwMode="auto">
          <a:xfrm>
            <a:off x="6026150" y="2247900"/>
            <a:ext cx="697627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Mary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did</a:t>
            </a:r>
          </a:p>
          <a:p>
            <a:pPr algn="l"/>
            <a:endParaRPr lang="en-US" sz="14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not</a:t>
            </a:r>
          </a:p>
          <a:p>
            <a:pPr algn="l"/>
            <a:endParaRPr lang="en-US" sz="1600">
              <a:latin typeface="Arial"/>
              <a:cs typeface="Arial"/>
            </a:endParaRPr>
          </a:p>
          <a:p>
            <a:pPr algn="l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7" name="Text Box 109"/>
          <p:cNvSpPr txBox="1">
            <a:spLocks noChangeArrowheads="1"/>
          </p:cNvSpPr>
          <p:nvPr/>
        </p:nvSpPr>
        <p:spPr bwMode="auto">
          <a:xfrm>
            <a:off x="6629400" y="1627188"/>
            <a:ext cx="1775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>
                <a:latin typeface="Arial"/>
                <a:cs typeface="Arial"/>
              </a:rPr>
              <a:t>Maria    no   dió</a:t>
            </a:r>
          </a:p>
        </p:txBody>
      </p:sp>
      <p:sp>
        <p:nvSpPr>
          <p:cNvPr id="18" name="Rectangle 110"/>
          <p:cNvSpPr>
            <a:spLocks noChangeArrowheads="1"/>
          </p:cNvSpPr>
          <p:nvPr/>
        </p:nvSpPr>
        <p:spPr bwMode="auto">
          <a:xfrm>
            <a:off x="6477000" y="44196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19" name="Text Box 111"/>
          <p:cNvSpPr txBox="1">
            <a:spLocks noChangeArrowheads="1"/>
          </p:cNvSpPr>
          <p:nvPr/>
        </p:nvSpPr>
        <p:spPr bwMode="auto">
          <a:xfrm>
            <a:off x="990600" y="4648200"/>
            <a:ext cx="15704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consistent</a:t>
            </a:r>
          </a:p>
        </p:txBody>
      </p:sp>
      <p:sp>
        <p:nvSpPr>
          <p:cNvPr id="20" name="Text Box 112"/>
          <p:cNvSpPr txBox="1">
            <a:spLocks noChangeArrowheads="1"/>
          </p:cNvSpPr>
          <p:nvPr/>
        </p:nvSpPr>
        <p:spPr bwMode="auto">
          <a:xfrm>
            <a:off x="4021138" y="4648200"/>
            <a:ext cx="18133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/>
                <a:cs typeface="Arial"/>
              </a:rPr>
              <a:t>inconsistent</a:t>
            </a:r>
          </a:p>
        </p:txBody>
      </p:sp>
      <p:sp>
        <p:nvSpPr>
          <p:cNvPr id="21" name="Text Box 113"/>
          <p:cNvSpPr txBox="1">
            <a:spLocks noChangeArrowheads="1"/>
          </p:cNvSpPr>
          <p:nvPr/>
        </p:nvSpPr>
        <p:spPr bwMode="auto">
          <a:xfrm>
            <a:off x="6827838" y="4648200"/>
            <a:ext cx="18133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sz="2400">
                <a:latin typeface="Arial"/>
                <a:cs typeface="Arial"/>
              </a:rPr>
              <a:t>inconsistent</a:t>
            </a:r>
          </a:p>
        </p:txBody>
      </p:sp>
      <p:sp>
        <p:nvSpPr>
          <p:cNvPr id="22" name="Rectangle 114"/>
          <p:cNvSpPr>
            <a:spLocks noChangeArrowheads="1"/>
          </p:cNvSpPr>
          <p:nvPr/>
        </p:nvSpPr>
        <p:spPr bwMode="auto">
          <a:xfrm>
            <a:off x="762000" y="2133600"/>
            <a:ext cx="1066800" cy="15240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3" name="Rectangle 115"/>
          <p:cNvSpPr>
            <a:spLocks noChangeArrowheads="1"/>
          </p:cNvSpPr>
          <p:nvPr/>
        </p:nvSpPr>
        <p:spPr bwMode="auto">
          <a:xfrm>
            <a:off x="3822700" y="2133600"/>
            <a:ext cx="1066800" cy="10668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4" name="Rectangle 116"/>
          <p:cNvSpPr>
            <a:spLocks noChangeArrowheads="1"/>
          </p:cNvSpPr>
          <p:nvPr/>
        </p:nvSpPr>
        <p:spPr bwMode="auto">
          <a:xfrm>
            <a:off x="6705600" y="2133600"/>
            <a:ext cx="1600200" cy="1524000"/>
          </a:xfrm>
          <a:prstGeom prst="rect">
            <a:avLst/>
          </a:prstGeom>
          <a:noFill/>
          <a:ln w="76200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5" name="Rectangle 106"/>
          <p:cNvSpPr>
            <a:spLocks noChangeArrowheads="1"/>
          </p:cNvSpPr>
          <p:nvPr/>
        </p:nvSpPr>
        <p:spPr bwMode="auto">
          <a:xfrm>
            <a:off x="8725719" y="1752600"/>
            <a:ext cx="3810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Arial"/>
              <a:cs typeface="Arial"/>
            </a:endParaRPr>
          </a:p>
        </p:txBody>
      </p:sp>
      <p:sp>
        <p:nvSpPr>
          <p:cNvPr id="2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2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2671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314991"/>
            <a:ext cx="7793037" cy="432048"/>
          </a:xfrm>
        </p:spPr>
        <p:txBody>
          <a:bodyPr/>
          <a:lstStyle/>
          <a:p>
            <a:pPr algn="l"/>
            <a:r>
              <a:rPr lang="en-US" sz="4000" dirty="0" smtClean="0"/>
              <a:t>GIZA++</a:t>
            </a:r>
            <a:br>
              <a:rPr lang="en-US" sz="4000" dirty="0" smtClean="0"/>
            </a:br>
            <a:r>
              <a:rPr lang="en-US" sz="2400" dirty="0"/>
              <a:t>uses heuristics </a:t>
            </a:r>
            <a:r>
              <a:rPr lang="en-US" sz="2400" dirty="0" smtClean="0"/>
              <a:t>such as </a:t>
            </a:r>
            <a:r>
              <a:rPr lang="en-US" sz="2400" i="1" dirty="0" smtClean="0"/>
              <a:t>union</a:t>
            </a:r>
            <a:r>
              <a:rPr lang="en-US" sz="2400" dirty="0" smtClean="0"/>
              <a:t> to </a:t>
            </a:r>
            <a:r>
              <a:rPr lang="en-US" sz="2400" dirty="0"/>
              <a:t>combine the alignments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 flipH="1">
            <a:off x="8194216" y="6457633"/>
            <a:ext cx="401144" cy="27844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400000" y="2671200"/>
          <a:ext cx="2393694" cy="2616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22"/>
                <a:gridCol w="254318"/>
                <a:gridCol w="267422"/>
                <a:gridCol w="267422"/>
                <a:gridCol w="267422"/>
                <a:gridCol w="267422"/>
                <a:gridCol w="261462"/>
                <a:gridCol w="273382"/>
                <a:gridCol w="267422"/>
              </a:tblGrid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 rot="16200000">
            <a:off x="6084531" y="1088440"/>
            <a:ext cx="9829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Maria</a:t>
            </a:r>
          </a:p>
          <a:p>
            <a:r>
              <a:rPr lang="en-US" sz="1600" dirty="0" smtClean="0"/>
              <a:t>no</a:t>
            </a:r>
          </a:p>
          <a:p>
            <a:r>
              <a:rPr lang="en-US" sz="1600" dirty="0" smtClean="0"/>
              <a:t>daba</a:t>
            </a:r>
          </a:p>
          <a:p>
            <a:r>
              <a:rPr lang="en-US" sz="1600" dirty="0" smtClean="0"/>
              <a:t>una</a:t>
            </a:r>
          </a:p>
          <a:p>
            <a:r>
              <a:rPr lang="en-US" sz="1600" dirty="0" err="1" smtClean="0"/>
              <a:t>bofetada</a:t>
            </a:r>
            <a:endParaRPr lang="en-US" sz="1600" dirty="0" smtClean="0"/>
          </a:p>
          <a:p>
            <a:r>
              <a:rPr lang="en-US" sz="1600" dirty="0" smtClean="0"/>
              <a:t>a</a:t>
            </a:r>
          </a:p>
          <a:p>
            <a:r>
              <a:rPr lang="en-US" sz="1600" dirty="0" smtClean="0"/>
              <a:t>la</a:t>
            </a:r>
          </a:p>
          <a:p>
            <a:r>
              <a:rPr lang="en-US" sz="1600" dirty="0" smtClean="0"/>
              <a:t>bruja</a:t>
            </a:r>
          </a:p>
          <a:p>
            <a:r>
              <a:rPr lang="en-US" sz="1600" dirty="0" smtClean="0"/>
              <a:t>verde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716016" y="2636912"/>
            <a:ext cx="7000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</a:t>
            </a:r>
            <a:r>
              <a:rPr lang="en-US" sz="1600" dirty="0" smtClean="0"/>
              <a:t>aria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did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not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slap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green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witch</a:t>
            </a:r>
            <a:endParaRPr lang="en-US" sz="1600" dirty="0"/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/>
          </p:nvPr>
        </p:nvGraphicFramePr>
        <p:xfrm>
          <a:off x="1474395" y="2673114"/>
          <a:ext cx="2393694" cy="2616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22"/>
                <a:gridCol w="254318"/>
                <a:gridCol w="267422"/>
                <a:gridCol w="267422"/>
                <a:gridCol w="267422"/>
                <a:gridCol w="267422"/>
                <a:gridCol w="261462"/>
                <a:gridCol w="273382"/>
                <a:gridCol w="267422"/>
              </a:tblGrid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2225253" y="134192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Union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 rot="19677111">
            <a:off x="15834" y="159803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Over aligning</a:t>
            </a:r>
            <a:endParaRPr lang="en-US" i="1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 bwMode="auto">
          <a:xfrm>
            <a:off x="971600" y="1988840"/>
            <a:ext cx="1925961" cy="13258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755576" y="2638066"/>
            <a:ext cx="7000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</a:t>
            </a:r>
            <a:r>
              <a:rPr lang="en-US" sz="1600" dirty="0" smtClean="0"/>
              <a:t>aria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did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not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slap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green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witch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6014869" y="13407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Correct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238935" y="1071450"/>
            <a:ext cx="9829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Maria</a:t>
            </a:r>
          </a:p>
          <a:p>
            <a:r>
              <a:rPr lang="en-US" sz="1600" dirty="0" smtClean="0"/>
              <a:t>no</a:t>
            </a:r>
          </a:p>
          <a:p>
            <a:r>
              <a:rPr lang="en-US" sz="1600" dirty="0" smtClean="0"/>
              <a:t>daba</a:t>
            </a:r>
          </a:p>
          <a:p>
            <a:r>
              <a:rPr lang="en-US" sz="1600" dirty="0" smtClean="0"/>
              <a:t>una</a:t>
            </a:r>
          </a:p>
          <a:p>
            <a:r>
              <a:rPr lang="en-US" sz="1600" dirty="0" err="1" smtClean="0"/>
              <a:t>bofetada</a:t>
            </a:r>
            <a:endParaRPr lang="en-US" sz="1600" dirty="0" smtClean="0"/>
          </a:p>
          <a:p>
            <a:r>
              <a:rPr lang="en-US" sz="1600" dirty="0" smtClean="0"/>
              <a:t>a</a:t>
            </a:r>
          </a:p>
          <a:p>
            <a:r>
              <a:rPr lang="en-US" sz="1600" dirty="0" smtClean="0"/>
              <a:t>la</a:t>
            </a:r>
          </a:p>
          <a:p>
            <a:r>
              <a:rPr lang="en-US" sz="1600" dirty="0" smtClean="0"/>
              <a:t>bruja</a:t>
            </a:r>
          </a:p>
          <a:p>
            <a:r>
              <a:rPr lang="en-US" sz="1600" dirty="0" smtClean="0"/>
              <a:t>verde</a:t>
            </a:r>
            <a:endParaRPr lang="en-US" sz="1600" dirty="0"/>
          </a:p>
        </p:txBody>
      </p:sp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7360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 flipH="1">
            <a:off x="8285656" y="6442393"/>
            <a:ext cx="309704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5400000" y="2671200"/>
          <a:ext cx="2393694" cy="2616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22"/>
                <a:gridCol w="254318"/>
                <a:gridCol w="267422"/>
                <a:gridCol w="267422"/>
                <a:gridCol w="267422"/>
                <a:gridCol w="267422"/>
                <a:gridCol w="261462"/>
                <a:gridCol w="273382"/>
                <a:gridCol w="267422"/>
              </a:tblGrid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716016" y="2636912"/>
            <a:ext cx="7000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</a:t>
            </a:r>
            <a:r>
              <a:rPr lang="en-US" sz="1600" dirty="0" smtClean="0"/>
              <a:t>aria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did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not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slap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green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witch</a:t>
            </a:r>
            <a:endParaRPr lang="en-US" sz="16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46403" y="2667619"/>
          <a:ext cx="2393694" cy="26163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22"/>
                <a:gridCol w="254318"/>
                <a:gridCol w="267422"/>
                <a:gridCol w="267422"/>
                <a:gridCol w="267422"/>
                <a:gridCol w="267422"/>
                <a:gridCol w="261462"/>
                <a:gridCol w="273382"/>
                <a:gridCol w="267422"/>
              </a:tblGrid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376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37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5576" y="2635535"/>
            <a:ext cx="7000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M</a:t>
            </a:r>
            <a:r>
              <a:rPr lang="en-US" sz="1600" dirty="0" smtClean="0"/>
              <a:t>aria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did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not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slap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 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green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witch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1970249" y="1340768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Intersection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513899">
            <a:off x="149302" y="147103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Missing</a:t>
            </a:r>
          </a:p>
          <a:p>
            <a:r>
              <a:rPr lang="en-US" i="1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alignments</a:t>
            </a:r>
            <a:endParaRPr lang="en-US" i="1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1066800" y="2135665"/>
            <a:ext cx="903449" cy="1177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TextBox 17"/>
          <p:cNvSpPr txBox="1"/>
          <p:nvPr/>
        </p:nvSpPr>
        <p:spPr>
          <a:xfrm>
            <a:off x="6014869" y="13407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Correct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2238935" y="1071450"/>
            <a:ext cx="9829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Maria</a:t>
            </a:r>
          </a:p>
          <a:p>
            <a:r>
              <a:rPr lang="en-US" sz="1600" dirty="0" smtClean="0"/>
              <a:t>no</a:t>
            </a:r>
          </a:p>
          <a:p>
            <a:r>
              <a:rPr lang="en-US" sz="1600" dirty="0" smtClean="0"/>
              <a:t>daba</a:t>
            </a:r>
          </a:p>
          <a:p>
            <a:r>
              <a:rPr lang="en-US" sz="1600" dirty="0" smtClean="0"/>
              <a:t>una</a:t>
            </a:r>
          </a:p>
          <a:p>
            <a:r>
              <a:rPr lang="en-US" sz="1600" dirty="0" err="1" smtClean="0"/>
              <a:t>bofetada</a:t>
            </a:r>
            <a:endParaRPr lang="en-US" sz="1600" dirty="0" smtClean="0"/>
          </a:p>
          <a:p>
            <a:r>
              <a:rPr lang="en-US" sz="1600" dirty="0" smtClean="0"/>
              <a:t>a</a:t>
            </a:r>
          </a:p>
          <a:p>
            <a:r>
              <a:rPr lang="en-US" sz="1600" dirty="0" smtClean="0"/>
              <a:t>la</a:t>
            </a:r>
          </a:p>
          <a:p>
            <a:r>
              <a:rPr lang="en-US" sz="1600" dirty="0" smtClean="0"/>
              <a:t>bruja</a:t>
            </a:r>
          </a:p>
          <a:p>
            <a:r>
              <a:rPr lang="en-US" sz="1600" dirty="0" smtClean="0"/>
              <a:t>verde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6084531" y="1088440"/>
            <a:ext cx="9829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Maria</a:t>
            </a:r>
          </a:p>
          <a:p>
            <a:r>
              <a:rPr lang="en-US" sz="1600" dirty="0" smtClean="0"/>
              <a:t>no</a:t>
            </a:r>
          </a:p>
          <a:p>
            <a:r>
              <a:rPr lang="en-US" sz="1600" dirty="0" smtClean="0"/>
              <a:t>daba</a:t>
            </a:r>
          </a:p>
          <a:p>
            <a:r>
              <a:rPr lang="en-US" sz="1600" dirty="0" smtClean="0"/>
              <a:t>una</a:t>
            </a:r>
          </a:p>
          <a:p>
            <a:r>
              <a:rPr lang="en-US" sz="1600" dirty="0" err="1" smtClean="0"/>
              <a:t>bofetada</a:t>
            </a:r>
            <a:endParaRPr lang="en-US" sz="1600" dirty="0" smtClean="0"/>
          </a:p>
          <a:p>
            <a:r>
              <a:rPr lang="en-US" sz="1600" dirty="0" smtClean="0"/>
              <a:t>a</a:t>
            </a:r>
          </a:p>
          <a:p>
            <a:r>
              <a:rPr lang="en-US" sz="1600" dirty="0" smtClean="0"/>
              <a:t>la</a:t>
            </a:r>
          </a:p>
          <a:p>
            <a:r>
              <a:rPr lang="en-US" sz="1600" dirty="0" smtClean="0"/>
              <a:t>bruja</a:t>
            </a:r>
          </a:p>
          <a:p>
            <a:r>
              <a:rPr lang="en-US" sz="1600" dirty="0" smtClean="0"/>
              <a:t>verde</a:t>
            </a:r>
            <a:endParaRPr lang="en-US" sz="16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5496" y="314991"/>
            <a:ext cx="7793037" cy="432048"/>
          </a:xfrm>
        </p:spPr>
        <p:txBody>
          <a:bodyPr/>
          <a:lstStyle/>
          <a:p>
            <a:pPr algn="l"/>
            <a:r>
              <a:rPr lang="en-US" sz="4000" dirty="0" smtClean="0"/>
              <a:t>GIZA++</a:t>
            </a:r>
            <a:br>
              <a:rPr lang="en-US" sz="4000" dirty="0" smtClean="0"/>
            </a:br>
            <a:r>
              <a:rPr lang="en-US" sz="2400" dirty="0"/>
              <a:t>uses heuristics </a:t>
            </a:r>
            <a:r>
              <a:rPr lang="en-US" sz="2400" dirty="0" smtClean="0"/>
              <a:t>such as </a:t>
            </a:r>
            <a:r>
              <a:rPr lang="en-US" sz="2400" i="1" dirty="0" smtClean="0"/>
              <a:t>union</a:t>
            </a:r>
            <a:r>
              <a:rPr lang="en-US" sz="2400" dirty="0" smtClean="0"/>
              <a:t> to </a:t>
            </a:r>
            <a:r>
              <a:rPr lang="en-US" sz="2400" dirty="0"/>
              <a:t>combine the alignments</a:t>
            </a:r>
          </a:p>
        </p:txBody>
      </p:sp>
      <p:sp>
        <p:nvSpPr>
          <p:cNvPr id="21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22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085425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flipH="1">
            <a:off x="8239936" y="6442393"/>
            <a:ext cx="301474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grpSp>
        <p:nvGrpSpPr>
          <p:cNvPr id="52" name="Group 51"/>
          <p:cNvGrpSpPr/>
          <p:nvPr/>
        </p:nvGrpSpPr>
        <p:grpSpPr>
          <a:xfrm>
            <a:off x="1762841" y="2121991"/>
            <a:ext cx="5695982" cy="2531145"/>
            <a:chOff x="1762841" y="1367657"/>
            <a:chExt cx="5695982" cy="2531145"/>
          </a:xfrm>
        </p:grpSpPr>
        <p:sp>
          <p:nvSpPr>
            <p:cNvPr id="5" name="Rectangle 4"/>
            <p:cNvSpPr/>
            <p:nvPr/>
          </p:nvSpPr>
          <p:spPr>
            <a:xfrm>
              <a:off x="1762841" y="1367657"/>
              <a:ext cx="56959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Tahoma" charset="0"/>
                  <a:ea typeface="Tahoma" charset="0"/>
                  <a:cs typeface="Tahoma" charset="0"/>
                </a:rPr>
                <a:t>they were stolen on the subway in the morning</a:t>
              </a:r>
              <a:endParaRPr lang="en-US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8590" y="3498692"/>
              <a:ext cx="48013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它们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今天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早上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在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地铁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上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被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偷的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endParaRPr lang="en-US" altLang="zh-CN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143669" y="1754369"/>
              <a:ext cx="272582" cy="1778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692832" y="1749150"/>
              <a:ext cx="3135894" cy="17835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852055" y="1735640"/>
              <a:ext cx="221467" cy="1772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97079" y="1745663"/>
              <a:ext cx="2989897" cy="176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24940" y="1749150"/>
              <a:ext cx="50199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181365" y="3535927"/>
              <a:ext cx="491131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494499" y="3537003"/>
              <a:ext cx="540247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574016" y="3514656"/>
              <a:ext cx="540244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047409" y="3514656"/>
              <a:ext cx="446483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584264" y="1741752"/>
              <a:ext cx="501991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231457" y="1741752"/>
              <a:ext cx="55219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729664" y="1735640"/>
              <a:ext cx="734965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598975" y="1745089"/>
              <a:ext cx="25760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947230" y="1741752"/>
              <a:ext cx="311696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59594" y="1741752"/>
              <a:ext cx="808462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3169085" y="1434514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Tahoma" charset="0"/>
                <a:ea typeface="Tahoma" charset="0"/>
                <a:cs typeface="Tahoma" charset="0"/>
              </a:rPr>
              <a:t>Human</a:t>
            </a:r>
            <a:r>
              <a:rPr lang="en-US" sz="2000" b="1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000" b="1" smtClean="0">
                <a:latin typeface="Tahoma" charset="0"/>
                <a:ea typeface="Tahoma" charset="0"/>
                <a:cs typeface="Tahoma" charset="0"/>
              </a:rPr>
              <a:t>alignment</a:t>
            </a:r>
            <a:endParaRPr lang="en-US" sz="2000" b="1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4256672" y="2478817"/>
            <a:ext cx="377153" cy="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934322" y="2481089"/>
            <a:ext cx="257600" cy="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01379" y="4279448"/>
            <a:ext cx="446485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227889" y="4271262"/>
            <a:ext cx="335450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150752" y="4265800"/>
            <a:ext cx="277232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639598" y="4273534"/>
            <a:ext cx="335450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516898" y="2492939"/>
            <a:ext cx="2753752" cy="1780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019786" y="2495211"/>
            <a:ext cx="269582" cy="1757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60907" y="2495191"/>
            <a:ext cx="1329108" cy="1787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103139" y="2505463"/>
            <a:ext cx="2635948" cy="1767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2"/>
          <p:cNvSpPr>
            <a:spLocks noGrp="1"/>
          </p:cNvSpPr>
          <p:nvPr>
            <p:ph type="title"/>
          </p:nvPr>
        </p:nvSpPr>
        <p:spPr>
          <a:xfrm>
            <a:off x="358775" y="175351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Word Alignment Induced Phrases</a:t>
            </a:r>
          </a:p>
        </p:txBody>
      </p:sp>
      <p:sp>
        <p:nvSpPr>
          <p:cNvPr id="3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3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5563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flipH="1">
            <a:off x="8239936" y="6442393"/>
            <a:ext cx="390418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grpSp>
        <p:nvGrpSpPr>
          <p:cNvPr id="52" name="Group 51"/>
          <p:cNvGrpSpPr/>
          <p:nvPr/>
        </p:nvGrpSpPr>
        <p:grpSpPr>
          <a:xfrm>
            <a:off x="1762841" y="2121991"/>
            <a:ext cx="5695982" cy="2531145"/>
            <a:chOff x="1762841" y="1367657"/>
            <a:chExt cx="5695982" cy="2531145"/>
          </a:xfrm>
        </p:grpSpPr>
        <p:sp>
          <p:nvSpPr>
            <p:cNvPr id="5" name="Rectangle 4"/>
            <p:cNvSpPr/>
            <p:nvPr/>
          </p:nvSpPr>
          <p:spPr>
            <a:xfrm>
              <a:off x="1762841" y="1367657"/>
              <a:ext cx="56959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Tahoma" charset="0"/>
                  <a:ea typeface="Tahoma" charset="0"/>
                  <a:cs typeface="Tahoma" charset="0"/>
                </a:rPr>
                <a:t>they were stolen on the subway in the morning</a:t>
              </a:r>
              <a:endParaRPr lang="en-US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8590" y="3498692"/>
              <a:ext cx="48013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它们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今天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早上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在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地铁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上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被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偷的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endParaRPr lang="en-US" altLang="zh-CN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143669" y="1754369"/>
              <a:ext cx="272582" cy="1778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692832" y="1749150"/>
              <a:ext cx="3135894" cy="17835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852055" y="1735640"/>
              <a:ext cx="221467" cy="1772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97079" y="1745663"/>
              <a:ext cx="2989897" cy="176260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24940" y="1749150"/>
              <a:ext cx="50199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181365" y="3535927"/>
              <a:ext cx="491131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494499" y="3537003"/>
              <a:ext cx="540247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574016" y="3514656"/>
              <a:ext cx="540244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047409" y="3514656"/>
              <a:ext cx="446483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584264" y="1741752"/>
              <a:ext cx="501991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231457" y="1741752"/>
              <a:ext cx="55219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729664" y="1735640"/>
              <a:ext cx="734965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598975" y="1745089"/>
              <a:ext cx="25760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947230" y="1741752"/>
              <a:ext cx="311696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359594" y="1741752"/>
              <a:ext cx="808462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3169085" y="1434514"/>
            <a:ext cx="2481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mtClean="0">
                <a:latin typeface="Tahoma" charset="0"/>
                <a:ea typeface="Tahoma" charset="0"/>
                <a:cs typeface="Tahoma" charset="0"/>
              </a:rPr>
              <a:t>Human</a:t>
            </a:r>
            <a:r>
              <a:rPr lang="en-US" sz="2000" b="1">
                <a:latin typeface="Tahoma" charset="0"/>
                <a:ea typeface="Tahoma" charset="0"/>
                <a:cs typeface="Tahoma" charset="0"/>
              </a:rPr>
              <a:t> </a:t>
            </a:r>
            <a:r>
              <a:rPr lang="en-US" sz="2000" b="1" smtClean="0">
                <a:latin typeface="Tahoma" charset="0"/>
                <a:ea typeface="Tahoma" charset="0"/>
                <a:cs typeface="Tahoma" charset="0"/>
              </a:rPr>
              <a:t>alignment</a:t>
            </a:r>
            <a:endParaRPr lang="en-US" sz="2000" b="1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4256672" y="2478817"/>
            <a:ext cx="377153" cy="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934322" y="2481089"/>
            <a:ext cx="257600" cy="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901379" y="4279448"/>
            <a:ext cx="446485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227889" y="4271262"/>
            <a:ext cx="335450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150752" y="4265800"/>
            <a:ext cx="277232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639598" y="4273534"/>
            <a:ext cx="335450" cy="871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516898" y="2492939"/>
            <a:ext cx="2753752" cy="17804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019786" y="2495211"/>
            <a:ext cx="269582" cy="17578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060907" y="2495191"/>
            <a:ext cx="1329108" cy="178706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103139" y="2505463"/>
            <a:ext cx="2635948" cy="17676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465051" y="2132425"/>
            <a:ext cx="1302036" cy="43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619399" y="4652705"/>
            <a:ext cx="978239" cy="431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358775" y="175351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Word Alignment Induced Phrases</a:t>
            </a:r>
          </a:p>
        </p:txBody>
      </p:sp>
      <p:sp>
        <p:nvSpPr>
          <p:cNvPr id="4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4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33021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 flipH="1">
            <a:off x="8209456" y="6442393"/>
            <a:ext cx="403024" cy="415607"/>
          </a:xfrm>
        </p:spPr>
        <p:txBody>
          <a:bodyPr/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grpSp>
        <p:nvGrpSpPr>
          <p:cNvPr id="52" name="Group 51"/>
          <p:cNvGrpSpPr/>
          <p:nvPr/>
        </p:nvGrpSpPr>
        <p:grpSpPr>
          <a:xfrm>
            <a:off x="1762841" y="2121991"/>
            <a:ext cx="5695982" cy="2531145"/>
            <a:chOff x="1762841" y="1367657"/>
            <a:chExt cx="5695982" cy="2531145"/>
          </a:xfrm>
        </p:grpSpPr>
        <p:sp>
          <p:nvSpPr>
            <p:cNvPr id="5" name="Rectangle 4"/>
            <p:cNvSpPr/>
            <p:nvPr/>
          </p:nvSpPr>
          <p:spPr>
            <a:xfrm>
              <a:off x="1762841" y="1367657"/>
              <a:ext cx="569598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latin typeface="Tahoma" charset="0"/>
                  <a:ea typeface="Tahoma" charset="0"/>
                  <a:cs typeface="Tahoma" charset="0"/>
                </a:rPr>
                <a:t>they were stolen on the subway in the morning</a:t>
              </a:r>
              <a:endParaRPr lang="en-US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8590" y="3498692"/>
              <a:ext cx="480131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它们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今天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早上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在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地铁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上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>
                  <a:latin typeface="Tahoma" charset="0"/>
                  <a:ea typeface="Tahoma" charset="0"/>
                  <a:cs typeface="Tahoma" charset="0"/>
                </a:rPr>
                <a:t>被</a:t>
              </a:r>
              <a:r>
                <a:rPr lang="en-US" altLang="zh-CN" sz="2000" dirty="0">
                  <a:latin typeface="Tahoma" charset="0"/>
                  <a:ea typeface="Tahoma" charset="0"/>
                  <a:cs typeface="Tahoma" charset="0"/>
                </a:rPr>
                <a:t>  </a:t>
              </a:r>
              <a:r>
                <a:rPr lang="zh-CN" altLang="en-US" sz="2000" dirty="0" smtClean="0">
                  <a:latin typeface="Tahoma" charset="0"/>
                  <a:ea typeface="Tahoma" charset="0"/>
                  <a:cs typeface="Tahoma" charset="0"/>
                </a:rPr>
                <a:t>偷的</a:t>
              </a:r>
              <a:r>
                <a:rPr lang="en-US" altLang="zh-CN" sz="2000" dirty="0" smtClean="0">
                  <a:latin typeface="Tahoma" charset="0"/>
                  <a:ea typeface="Tahoma" charset="0"/>
                  <a:cs typeface="Tahoma" charset="0"/>
                </a:rPr>
                <a:t>  </a:t>
              </a:r>
              <a:endParaRPr lang="en-US" altLang="zh-CN" sz="2000" dirty="0">
                <a:latin typeface="Tahoma" charset="0"/>
                <a:ea typeface="Tahoma" charset="0"/>
                <a:cs typeface="Tahoma" charset="0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143669" y="1754369"/>
              <a:ext cx="272582" cy="17782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419872" y="1749150"/>
              <a:ext cx="3135894" cy="17835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4852055" y="1735640"/>
              <a:ext cx="221467" cy="177263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26438" y="1746656"/>
              <a:ext cx="2953232" cy="17892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24940" y="1749150"/>
              <a:ext cx="50199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181365" y="3535927"/>
              <a:ext cx="491131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956382" y="3537003"/>
              <a:ext cx="1052789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4234500" y="3514656"/>
              <a:ext cx="1273868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685696" y="3528304"/>
              <a:ext cx="870069" cy="871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583072" y="1741752"/>
              <a:ext cx="66815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73477" y="1741752"/>
              <a:ext cx="668150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924324" y="1735640"/>
              <a:ext cx="1575464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597286" y="1745089"/>
              <a:ext cx="342866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915845" y="1741752"/>
              <a:ext cx="456355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244937" y="1741752"/>
              <a:ext cx="978239" cy="43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/>
          <p:cNvSpPr txBox="1"/>
          <p:nvPr/>
        </p:nvSpPr>
        <p:spPr>
          <a:xfrm>
            <a:off x="2880912" y="1492727"/>
            <a:ext cx="344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Tahoma" charset="0"/>
                <a:ea typeface="Tahoma" charset="0"/>
                <a:cs typeface="Tahoma" charset="0"/>
              </a:rPr>
              <a:t>Human </a:t>
            </a:r>
            <a:r>
              <a:rPr lang="en-US" sz="2000" b="1" smtClean="0">
                <a:latin typeface="Tahoma" charset="0"/>
                <a:ea typeface="Tahoma" charset="0"/>
                <a:cs typeface="Tahoma" charset="0"/>
              </a:rPr>
              <a:t>phrase extraction</a:t>
            </a:r>
            <a:endParaRPr lang="en-US" sz="2000" b="1" dirty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/>
          </p:nvPr>
        </p:nvSpPr>
        <p:spPr>
          <a:xfrm>
            <a:off x="358775" y="175351"/>
            <a:ext cx="6877050" cy="838200"/>
          </a:xfrm>
        </p:spPr>
        <p:txBody>
          <a:bodyPr/>
          <a:lstStyle/>
          <a:p>
            <a:pPr algn="l"/>
            <a:r>
              <a:rPr lang="en-US" sz="4000" dirty="0"/>
              <a:t>Word Alignment Induced Phrases</a:t>
            </a:r>
          </a:p>
        </p:txBody>
      </p:sp>
      <p:sp>
        <p:nvSpPr>
          <p:cNvPr id="2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3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6376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92660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Advantages of </a:t>
            </a:r>
            <a:br>
              <a:rPr lang="en-US" sz="4000" dirty="0" smtClean="0"/>
            </a:br>
            <a:r>
              <a:rPr lang="en-US" sz="4000" dirty="0" smtClean="0"/>
              <a:t>Phrase-based SMT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Many-to-many mappings can handle non-compositional </a:t>
            </a:r>
            <a:r>
              <a:rPr lang="en-US" dirty="0" smtClean="0"/>
              <a:t>phrases</a:t>
            </a:r>
          </a:p>
          <a:p>
            <a:r>
              <a:rPr lang="en-US" dirty="0" smtClean="0"/>
              <a:t>takes both directions into account</a:t>
            </a:r>
            <a:endParaRPr lang="en-US" dirty="0"/>
          </a:p>
          <a:p>
            <a:r>
              <a:rPr lang="en-US" dirty="0"/>
              <a:t>Local context is very useful for disambiguating</a:t>
            </a:r>
          </a:p>
          <a:p>
            <a:pPr lvl="1"/>
            <a:r>
              <a:rPr lang="en-US" dirty="0"/>
              <a:t>“Interest rate” </a:t>
            </a:r>
            <a:r>
              <a:rPr lang="en-US" altLang="ja-JP" dirty="0" smtClean="0">
                <a:latin typeface="Calibri" charset="0"/>
                <a:ea typeface="ＭＳ Ｐゴシック" charset="0"/>
                <a:sym typeface="Wingdings" charset="0"/>
              </a:rPr>
              <a:t> </a:t>
            </a:r>
            <a:r>
              <a:rPr lang="en-US" dirty="0" smtClean="0"/>
              <a:t>…</a:t>
            </a:r>
            <a:endParaRPr lang="en-US" dirty="0"/>
          </a:p>
          <a:p>
            <a:pPr lvl="1"/>
            <a:r>
              <a:rPr lang="en-US" dirty="0"/>
              <a:t>“Interest in” </a:t>
            </a:r>
            <a:r>
              <a:rPr lang="en-US" altLang="ja-JP" dirty="0" smtClean="0">
                <a:latin typeface="Calibri" charset="0"/>
                <a:ea typeface="ＭＳ Ｐゴシック" charset="0"/>
                <a:sym typeface="Wingdings" charset="0"/>
              </a:rPr>
              <a:t>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/>
              <a:t>The more data, the longer the learned </a:t>
            </a:r>
            <a:r>
              <a:rPr lang="en-US" dirty="0" smtClean="0"/>
              <a:t>phrases: Sometimes </a:t>
            </a:r>
            <a:r>
              <a:rPr lang="en-US" dirty="0"/>
              <a:t>whole sentences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689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Decoding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47801"/>
            <a:ext cx="8640763" cy="4933950"/>
          </a:xfrm>
        </p:spPr>
        <p:txBody>
          <a:bodyPr/>
          <a:lstStyle/>
          <a:p>
            <a:r>
              <a:rPr lang="en-US" sz="2000" dirty="0"/>
              <a:t>Goal is to find a translation that maximizes the product of the translation and language models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Cannot explicitly enumerate and test the combinatorial space of all possible translations.</a:t>
            </a:r>
          </a:p>
          <a:p>
            <a:r>
              <a:rPr lang="en-US" sz="2000" dirty="0"/>
              <a:t>Must efficiently (heuristically) search the space of translations that approximates the solution to this difficult optimization problem.</a:t>
            </a:r>
          </a:p>
          <a:p>
            <a:r>
              <a:rPr lang="en-US" sz="2000" dirty="0"/>
              <a:t>The optimal decoding problem for all reasonable </a:t>
            </a:r>
            <a:r>
              <a:rPr lang="en-US" sz="2000" dirty="0" smtClean="0"/>
              <a:t>models </a:t>
            </a:r>
            <a:r>
              <a:rPr lang="en-US" sz="2000" dirty="0"/>
              <a:t>(e.g. IBM model 1) is NP-complete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Here: </a:t>
            </a:r>
          </a:p>
          <a:p>
            <a:r>
              <a:rPr lang="en-US" sz="2000" dirty="0" smtClean="0"/>
              <a:t>phrase</a:t>
            </a:r>
            <a:r>
              <a:rPr lang="en-US" sz="2000" dirty="0"/>
              <a:t>-based decoder based on that of Koehn’s (2004) Pharaoh system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092031"/>
              </p:ext>
            </p:extLst>
          </p:nvPr>
        </p:nvGraphicFramePr>
        <p:xfrm>
          <a:off x="1053312" y="1793471"/>
          <a:ext cx="2743200" cy="1104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3" imgW="1471680" imgH="585000" progId="Equation.3">
                  <p:embed/>
                </p:oleObj>
              </mc:Choice>
              <mc:Fallback>
                <p:oleObj name="Equation" r:id="rId3" imgW="1471680" imgH="58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3312" y="1793471"/>
                        <a:ext cx="2743200" cy="11043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228600" y="6200001"/>
            <a:ext cx="8534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Pharaoh: a Beam Search Decoder for Phrase-Based Statistical Machine Translation Models, Philipp Koehn, AMTA 2004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48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Space of Translations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4746960"/>
            <a:ext cx="8640763" cy="5905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phrase translation table from the alignment defines the space of possible translations</a:t>
            </a:r>
          </a:p>
          <a:p>
            <a:r>
              <a:rPr lang="en-US" sz="2400" dirty="0"/>
              <a:t>e</a:t>
            </a:r>
            <a:r>
              <a:rPr lang="en-US" sz="2400" dirty="0" smtClean="0"/>
              <a:t>very word can have multiple translations</a:t>
            </a:r>
          </a:p>
          <a:p>
            <a:r>
              <a:rPr lang="en-US" sz="2400" dirty="0" smtClean="0"/>
              <a:t>every word can participate in multiple phrases</a:t>
            </a:r>
            <a:endParaRPr lang="en-US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02621"/>
              </p:ext>
            </p:extLst>
          </p:nvPr>
        </p:nvGraphicFramePr>
        <p:xfrm>
          <a:off x="685801" y="1785937"/>
          <a:ext cx="7467599" cy="420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686"/>
                <a:gridCol w="733900"/>
                <a:gridCol w="685775"/>
                <a:gridCol w="733901"/>
                <a:gridCol w="1191083"/>
                <a:gridCol w="436864"/>
                <a:gridCol w="742078"/>
                <a:gridCol w="925151"/>
                <a:gridCol w="1084161"/>
              </a:tblGrid>
              <a:tr h="420688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Maria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dio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una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1900" dirty="0" err="1" smtClean="0"/>
                        <a:t>bofetada</a:t>
                      </a:r>
                      <a:endParaRPr lang="en-US" sz="19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la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bruja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verde</a:t>
                      </a:r>
                      <a:endParaRPr lang="en-US" sz="2000" dirty="0"/>
                    </a:p>
                  </a:txBody>
                  <a:tcPr marL="91437" marR="91437" marT="45791" marB="45791"/>
                </a:tc>
              </a:tr>
            </a:tbl>
          </a:graphicData>
        </a:graphic>
      </p:graphicFrame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722313" y="2278062"/>
            <a:ext cx="796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Mary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1731963" y="2278062"/>
            <a:ext cx="5834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not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2393951" y="2278062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give</a:t>
            </a: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3236913" y="2278062"/>
            <a:ext cx="3273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a</a:t>
            </a: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3990976" y="2265362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11" name="TextBox 11"/>
          <p:cNvSpPr txBox="1">
            <a:spLocks noChangeArrowheads="1"/>
          </p:cNvSpPr>
          <p:nvPr/>
        </p:nvSpPr>
        <p:spPr bwMode="auto">
          <a:xfrm>
            <a:off x="4948238" y="2289175"/>
            <a:ext cx="426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</a:t>
            </a:r>
          </a:p>
        </p:txBody>
      </p:sp>
      <p:sp>
        <p:nvSpPr>
          <p:cNvPr id="12" name="TextBox 12"/>
          <p:cNvSpPr txBox="1">
            <a:spLocks noChangeArrowheads="1"/>
          </p:cNvSpPr>
          <p:nvPr/>
        </p:nvSpPr>
        <p:spPr bwMode="auto">
          <a:xfrm>
            <a:off x="5546726" y="2278062"/>
            <a:ext cx="569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</a:t>
            </a:r>
          </a:p>
        </p:txBody>
      </p:sp>
      <p:sp>
        <p:nvSpPr>
          <p:cNvPr id="13" name="TextBox 13"/>
          <p:cNvSpPr txBox="1">
            <a:spLocks noChangeArrowheads="1"/>
          </p:cNvSpPr>
          <p:nvPr/>
        </p:nvSpPr>
        <p:spPr bwMode="auto">
          <a:xfrm>
            <a:off x="6156326" y="2278062"/>
            <a:ext cx="840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witch</a:t>
            </a:r>
          </a:p>
        </p:txBody>
      </p:sp>
      <p:sp>
        <p:nvSpPr>
          <p:cNvPr id="14" name="TextBox 14"/>
          <p:cNvSpPr txBox="1">
            <a:spLocks noChangeArrowheads="1"/>
          </p:cNvSpPr>
          <p:nvPr/>
        </p:nvSpPr>
        <p:spPr bwMode="auto">
          <a:xfrm>
            <a:off x="7078663" y="2278062"/>
            <a:ext cx="8830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green</a:t>
            </a:r>
          </a:p>
        </p:txBody>
      </p:sp>
      <p:grpSp>
        <p:nvGrpSpPr>
          <p:cNvPr id="15" name="Group 106"/>
          <p:cNvGrpSpPr>
            <a:grpSpLocks/>
          </p:cNvGrpSpPr>
          <p:nvPr/>
        </p:nvGrpSpPr>
        <p:grpSpPr bwMode="auto">
          <a:xfrm>
            <a:off x="696913" y="2638425"/>
            <a:ext cx="7143750" cy="3175"/>
            <a:chOff x="902368" y="4030579"/>
            <a:chExt cx="7142748" cy="4011"/>
          </a:xfrm>
        </p:grpSpPr>
        <p:cxnSp>
          <p:nvCxnSpPr>
            <p:cNvPr id="16" name="Straight Connector 16"/>
            <p:cNvCxnSpPr>
              <a:cxnSpLocks noChangeShapeType="1"/>
            </p:cNvCxnSpPr>
            <p:nvPr/>
          </p:nvCxnSpPr>
          <p:spPr bwMode="auto">
            <a:xfrm>
              <a:off x="902368" y="4030579"/>
              <a:ext cx="866274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7"/>
            <p:cNvCxnSpPr>
              <a:cxnSpLocks noChangeShapeType="1"/>
            </p:cNvCxnSpPr>
            <p:nvPr/>
          </p:nvCxnSpPr>
          <p:spPr bwMode="auto">
            <a:xfrm>
              <a:off x="1872916" y="4030579"/>
              <a:ext cx="665747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Connector 19"/>
            <p:cNvCxnSpPr>
              <a:cxnSpLocks noChangeShapeType="1"/>
            </p:cNvCxnSpPr>
            <p:nvPr/>
          </p:nvCxnSpPr>
          <p:spPr bwMode="auto">
            <a:xfrm>
              <a:off x="2614863" y="4030579"/>
              <a:ext cx="665747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Straight Connector 21"/>
            <p:cNvCxnSpPr>
              <a:cxnSpLocks noChangeShapeType="1"/>
            </p:cNvCxnSpPr>
            <p:nvPr/>
          </p:nvCxnSpPr>
          <p:spPr bwMode="auto">
            <a:xfrm>
              <a:off x="3356810" y="4030579"/>
              <a:ext cx="541422" cy="15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" name="Straight Connector 23"/>
            <p:cNvCxnSpPr>
              <a:cxnSpLocks noChangeShapeType="1"/>
            </p:cNvCxnSpPr>
            <p:nvPr/>
          </p:nvCxnSpPr>
          <p:spPr bwMode="auto">
            <a:xfrm>
              <a:off x="4146884" y="4030579"/>
              <a:ext cx="882316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" name="Straight Connector 25"/>
            <p:cNvCxnSpPr>
              <a:cxnSpLocks noChangeShapeType="1"/>
            </p:cNvCxnSpPr>
            <p:nvPr/>
          </p:nvCxnSpPr>
          <p:spPr bwMode="auto">
            <a:xfrm flipV="1">
              <a:off x="5213684" y="4030579"/>
              <a:ext cx="332874" cy="401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Straight Connector 27"/>
            <p:cNvCxnSpPr>
              <a:cxnSpLocks noChangeShapeType="1"/>
            </p:cNvCxnSpPr>
            <p:nvPr/>
          </p:nvCxnSpPr>
          <p:spPr bwMode="auto">
            <a:xfrm>
              <a:off x="5775157" y="4030579"/>
              <a:ext cx="4090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" name="Straight Connector 31"/>
            <p:cNvCxnSpPr>
              <a:cxnSpLocks noChangeShapeType="1"/>
            </p:cNvCxnSpPr>
            <p:nvPr/>
          </p:nvCxnSpPr>
          <p:spPr bwMode="auto">
            <a:xfrm>
              <a:off x="6468978" y="4030579"/>
              <a:ext cx="629654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Straight Connector 33"/>
            <p:cNvCxnSpPr>
              <a:cxnSpLocks noChangeShapeType="1"/>
            </p:cNvCxnSpPr>
            <p:nvPr/>
          </p:nvCxnSpPr>
          <p:spPr bwMode="auto">
            <a:xfrm>
              <a:off x="7415462" y="4030579"/>
              <a:ext cx="629654" cy="401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5" name="Straight Connector 109"/>
          <p:cNvCxnSpPr>
            <a:cxnSpLocks noChangeShapeType="1"/>
          </p:cNvCxnSpPr>
          <p:nvPr/>
        </p:nvCxnSpPr>
        <p:spPr bwMode="auto">
          <a:xfrm>
            <a:off x="1652588" y="3140075"/>
            <a:ext cx="66516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Connector 111"/>
          <p:cNvCxnSpPr>
            <a:cxnSpLocks noChangeShapeType="1"/>
          </p:cNvCxnSpPr>
          <p:nvPr/>
        </p:nvCxnSpPr>
        <p:spPr bwMode="auto">
          <a:xfrm>
            <a:off x="3135313" y="3140075"/>
            <a:ext cx="846138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112"/>
          <p:cNvCxnSpPr>
            <a:cxnSpLocks noChangeShapeType="1"/>
          </p:cNvCxnSpPr>
          <p:nvPr/>
        </p:nvCxnSpPr>
        <p:spPr bwMode="auto">
          <a:xfrm>
            <a:off x="3925888" y="3140075"/>
            <a:ext cx="88265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115"/>
          <p:cNvCxnSpPr>
            <a:cxnSpLocks noChangeShapeType="1"/>
          </p:cNvCxnSpPr>
          <p:nvPr/>
        </p:nvCxnSpPr>
        <p:spPr bwMode="auto">
          <a:xfrm>
            <a:off x="6248401" y="3140075"/>
            <a:ext cx="1066800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116"/>
          <p:cNvCxnSpPr>
            <a:cxnSpLocks noChangeShapeType="1"/>
          </p:cNvCxnSpPr>
          <p:nvPr/>
        </p:nvCxnSpPr>
        <p:spPr bwMode="auto">
          <a:xfrm>
            <a:off x="7194551" y="3140075"/>
            <a:ext cx="630237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119"/>
          <p:cNvCxnSpPr>
            <a:cxnSpLocks noChangeShapeType="1"/>
          </p:cNvCxnSpPr>
          <p:nvPr/>
        </p:nvCxnSpPr>
        <p:spPr bwMode="auto">
          <a:xfrm>
            <a:off x="1652588" y="3641725"/>
            <a:ext cx="66516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Straight Connector 120"/>
          <p:cNvCxnSpPr>
            <a:cxnSpLocks noChangeShapeType="1"/>
          </p:cNvCxnSpPr>
          <p:nvPr/>
        </p:nvCxnSpPr>
        <p:spPr bwMode="auto">
          <a:xfrm>
            <a:off x="2393951" y="3641725"/>
            <a:ext cx="7778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Connector 121"/>
          <p:cNvCxnSpPr>
            <a:cxnSpLocks noChangeShapeType="1"/>
          </p:cNvCxnSpPr>
          <p:nvPr/>
        </p:nvCxnSpPr>
        <p:spPr bwMode="auto">
          <a:xfrm>
            <a:off x="3135313" y="3641725"/>
            <a:ext cx="546100" cy="142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122"/>
          <p:cNvCxnSpPr>
            <a:cxnSpLocks noChangeShapeType="1"/>
          </p:cNvCxnSpPr>
          <p:nvPr/>
        </p:nvCxnSpPr>
        <p:spPr bwMode="auto">
          <a:xfrm flipV="1">
            <a:off x="3538538" y="3644900"/>
            <a:ext cx="1270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123"/>
          <p:cNvCxnSpPr>
            <a:cxnSpLocks noChangeShapeType="1"/>
          </p:cNvCxnSpPr>
          <p:nvPr/>
        </p:nvCxnSpPr>
        <p:spPr bwMode="auto">
          <a:xfrm flipV="1">
            <a:off x="4992688" y="3148012"/>
            <a:ext cx="33337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124"/>
          <p:cNvCxnSpPr>
            <a:cxnSpLocks noChangeShapeType="1"/>
          </p:cNvCxnSpPr>
          <p:nvPr/>
        </p:nvCxnSpPr>
        <p:spPr bwMode="auto">
          <a:xfrm>
            <a:off x="5257801" y="3143250"/>
            <a:ext cx="669925" cy="15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129"/>
          <p:cNvCxnSpPr>
            <a:cxnSpLocks noChangeShapeType="1"/>
          </p:cNvCxnSpPr>
          <p:nvPr/>
        </p:nvCxnSpPr>
        <p:spPr bwMode="auto">
          <a:xfrm>
            <a:off x="1652588" y="4141787"/>
            <a:ext cx="665163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130"/>
          <p:cNvCxnSpPr>
            <a:cxnSpLocks noChangeShapeType="1"/>
          </p:cNvCxnSpPr>
          <p:nvPr/>
        </p:nvCxnSpPr>
        <p:spPr bwMode="auto">
          <a:xfrm>
            <a:off x="2249488" y="4141787"/>
            <a:ext cx="8096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Straight Connector 133"/>
          <p:cNvCxnSpPr>
            <a:cxnSpLocks noChangeShapeType="1"/>
          </p:cNvCxnSpPr>
          <p:nvPr/>
        </p:nvCxnSpPr>
        <p:spPr bwMode="auto">
          <a:xfrm flipV="1">
            <a:off x="4992688" y="4141787"/>
            <a:ext cx="3333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Straight Connector 134"/>
          <p:cNvCxnSpPr>
            <a:cxnSpLocks noChangeShapeType="1"/>
          </p:cNvCxnSpPr>
          <p:nvPr/>
        </p:nvCxnSpPr>
        <p:spPr bwMode="auto">
          <a:xfrm>
            <a:off x="5257801" y="4141787"/>
            <a:ext cx="704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140"/>
          <p:cNvCxnSpPr>
            <a:cxnSpLocks noChangeShapeType="1"/>
          </p:cNvCxnSpPr>
          <p:nvPr/>
        </p:nvCxnSpPr>
        <p:spPr bwMode="auto">
          <a:xfrm>
            <a:off x="2393951" y="4643437"/>
            <a:ext cx="7588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Connector 141"/>
          <p:cNvCxnSpPr>
            <a:cxnSpLocks noChangeShapeType="1"/>
          </p:cNvCxnSpPr>
          <p:nvPr/>
        </p:nvCxnSpPr>
        <p:spPr bwMode="auto">
          <a:xfrm>
            <a:off x="3135313" y="4643437"/>
            <a:ext cx="82232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Straight Connector 142"/>
          <p:cNvCxnSpPr>
            <a:cxnSpLocks noChangeShapeType="1"/>
          </p:cNvCxnSpPr>
          <p:nvPr/>
        </p:nvCxnSpPr>
        <p:spPr bwMode="auto">
          <a:xfrm>
            <a:off x="3925888" y="4643437"/>
            <a:ext cx="1066800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Straight Connector 143"/>
          <p:cNvCxnSpPr>
            <a:cxnSpLocks noChangeShapeType="1"/>
          </p:cNvCxnSpPr>
          <p:nvPr/>
        </p:nvCxnSpPr>
        <p:spPr bwMode="auto">
          <a:xfrm flipV="1">
            <a:off x="4992688" y="4643437"/>
            <a:ext cx="333375" cy="4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Straight Connector 144"/>
          <p:cNvCxnSpPr>
            <a:cxnSpLocks noChangeShapeType="1"/>
          </p:cNvCxnSpPr>
          <p:nvPr/>
        </p:nvCxnSpPr>
        <p:spPr bwMode="auto">
          <a:xfrm>
            <a:off x="5554663" y="4643437"/>
            <a:ext cx="4079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Straight Connector 145"/>
          <p:cNvCxnSpPr>
            <a:cxnSpLocks noChangeShapeType="1"/>
          </p:cNvCxnSpPr>
          <p:nvPr/>
        </p:nvCxnSpPr>
        <p:spPr bwMode="auto">
          <a:xfrm>
            <a:off x="5943601" y="4648200"/>
            <a:ext cx="933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TextBox 157"/>
          <p:cNvSpPr txBox="1">
            <a:spLocks noChangeArrowheads="1"/>
          </p:cNvSpPr>
          <p:nvPr/>
        </p:nvSpPr>
        <p:spPr bwMode="auto">
          <a:xfrm>
            <a:off x="1535113" y="2743200"/>
            <a:ext cx="10392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"/>
                <a:cs typeface="Arial"/>
              </a:rPr>
              <a:t>did not</a:t>
            </a:r>
          </a:p>
        </p:txBody>
      </p:sp>
      <p:sp>
        <p:nvSpPr>
          <p:cNvPr id="47" name="TextBox 158"/>
          <p:cNvSpPr txBox="1">
            <a:spLocks noChangeArrowheads="1"/>
          </p:cNvSpPr>
          <p:nvPr/>
        </p:nvSpPr>
        <p:spPr bwMode="auto">
          <a:xfrm>
            <a:off x="3457576" y="2754312"/>
            <a:ext cx="911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a slap</a:t>
            </a:r>
          </a:p>
        </p:txBody>
      </p:sp>
      <p:sp>
        <p:nvSpPr>
          <p:cNvPr id="48" name="TextBox 163"/>
          <p:cNvSpPr txBox="1">
            <a:spLocks noChangeArrowheads="1"/>
          </p:cNvSpPr>
          <p:nvPr/>
        </p:nvSpPr>
        <p:spPr bwMode="auto">
          <a:xfrm>
            <a:off x="6272213" y="2717800"/>
            <a:ext cx="16098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green witch</a:t>
            </a:r>
          </a:p>
        </p:txBody>
      </p:sp>
      <p:sp>
        <p:nvSpPr>
          <p:cNvPr id="49" name="TextBox 165"/>
          <p:cNvSpPr txBox="1">
            <a:spLocks noChangeArrowheads="1"/>
          </p:cNvSpPr>
          <p:nvPr/>
        </p:nvSpPr>
        <p:spPr bwMode="auto">
          <a:xfrm>
            <a:off x="1739901" y="3248025"/>
            <a:ext cx="4980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no</a:t>
            </a:r>
          </a:p>
        </p:txBody>
      </p:sp>
      <p:sp>
        <p:nvSpPr>
          <p:cNvPr id="50" name="TextBox 166"/>
          <p:cNvSpPr txBox="1">
            <a:spLocks noChangeArrowheads="1"/>
          </p:cNvSpPr>
          <p:nvPr/>
        </p:nvSpPr>
        <p:spPr bwMode="auto">
          <a:xfrm>
            <a:off x="3236913" y="3232150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51" name="TextBox 169"/>
          <p:cNvSpPr txBox="1">
            <a:spLocks noChangeArrowheads="1"/>
          </p:cNvSpPr>
          <p:nvPr/>
        </p:nvSpPr>
        <p:spPr bwMode="auto">
          <a:xfrm>
            <a:off x="5029201" y="2754312"/>
            <a:ext cx="95398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  the </a:t>
            </a:r>
          </a:p>
        </p:txBody>
      </p:sp>
      <p:cxnSp>
        <p:nvCxnSpPr>
          <p:cNvPr id="52" name="Straight Connector 171"/>
          <p:cNvCxnSpPr>
            <a:cxnSpLocks noChangeShapeType="1"/>
          </p:cNvCxnSpPr>
          <p:nvPr/>
        </p:nvCxnSpPr>
        <p:spPr bwMode="auto">
          <a:xfrm flipV="1">
            <a:off x="5037138" y="3649662"/>
            <a:ext cx="33337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Straight Connector 172"/>
          <p:cNvCxnSpPr>
            <a:cxnSpLocks noChangeShapeType="1"/>
          </p:cNvCxnSpPr>
          <p:nvPr/>
        </p:nvCxnSpPr>
        <p:spPr bwMode="auto">
          <a:xfrm>
            <a:off x="5302251" y="3644900"/>
            <a:ext cx="669925" cy="15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TextBox 173"/>
          <p:cNvSpPr txBox="1">
            <a:spLocks noChangeArrowheads="1"/>
          </p:cNvSpPr>
          <p:nvPr/>
        </p:nvSpPr>
        <p:spPr bwMode="auto">
          <a:xfrm>
            <a:off x="5218113" y="3255962"/>
            <a:ext cx="4267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to</a:t>
            </a:r>
          </a:p>
        </p:txBody>
      </p:sp>
      <p:sp>
        <p:nvSpPr>
          <p:cNvPr id="55" name="TextBox 174"/>
          <p:cNvSpPr txBox="1">
            <a:spLocks noChangeArrowheads="1"/>
          </p:cNvSpPr>
          <p:nvPr/>
        </p:nvSpPr>
        <p:spPr bwMode="auto">
          <a:xfrm>
            <a:off x="1616076" y="3736975"/>
            <a:ext cx="16237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did not give </a:t>
            </a:r>
          </a:p>
        </p:txBody>
      </p:sp>
      <p:sp>
        <p:nvSpPr>
          <p:cNvPr id="56" name="TextBox 176"/>
          <p:cNvSpPr txBox="1">
            <a:spLocks noChangeArrowheads="1"/>
          </p:cNvSpPr>
          <p:nvPr/>
        </p:nvSpPr>
        <p:spPr bwMode="auto">
          <a:xfrm>
            <a:off x="5168901" y="3776662"/>
            <a:ext cx="5693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</a:t>
            </a:r>
          </a:p>
        </p:txBody>
      </p:sp>
      <p:sp>
        <p:nvSpPr>
          <p:cNvPr id="57" name="TextBox 178"/>
          <p:cNvSpPr txBox="1">
            <a:spLocks noChangeArrowheads="1"/>
          </p:cNvSpPr>
          <p:nvPr/>
        </p:nvSpPr>
        <p:spPr bwMode="auto">
          <a:xfrm>
            <a:off x="3244851" y="4225925"/>
            <a:ext cx="6978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slap</a:t>
            </a:r>
          </a:p>
        </p:txBody>
      </p:sp>
      <p:sp>
        <p:nvSpPr>
          <p:cNvPr id="58" name="TextBox 182"/>
          <p:cNvSpPr txBox="1">
            <a:spLocks noChangeArrowheads="1"/>
          </p:cNvSpPr>
          <p:nvPr/>
        </p:nvSpPr>
        <p:spPr bwMode="auto">
          <a:xfrm>
            <a:off x="5657851" y="4230687"/>
            <a:ext cx="129612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/>
                <a:cs typeface="Arial"/>
              </a:rPr>
              <a:t>the witch</a:t>
            </a:r>
          </a:p>
        </p:txBody>
      </p:sp>
      <p:sp>
        <p:nvSpPr>
          <p:cNvPr id="5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649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Stack Decoding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3563957"/>
            <a:ext cx="5867400" cy="2984573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8915" y="1524000"/>
            <a:ext cx="8893175" cy="4789487"/>
          </a:xfrm>
        </p:spPr>
        <p:txBody>
          <a:bodyPr/>
          <a:lstStyle/>
          <a:p>
            <a:r>
              <a:rPr lang="en-US" sz="2400" dirty="0"/>
              <a:t>Use a version of heuristic A* search to explore the space of phrase translations to find the best scoring subset that covers the source sentence. 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Initialize priority queue Q (stack) to empty translation.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 = pop(Q)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If h is a complete translation, exit loop and return it.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For each refinement s´ of s created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by </a:t>
            </a:r>
            <a:r>
              <a:rPr lang="en-US" sz="1400" dirty="0">
                <a:latin typeface="Courier New"/>
                <a:cs typeface="Courier New"/>
              </a:rPr>
              <a:t>adding a phrase 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Compute score f(s´)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Add s´ to Q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Sort Q by score f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641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016" y="2047832"/>
            <a:ext cx="5327809" cy="345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9901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Search Heuristic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A* is best-first search using the function f to sort the search queue:</a:t>
            </a:r>
          </a:p>
          <a:p>
            <a:pPr lvl="1"/>
            <a:r>
              <a:rPr lang="en-US" sz="2000" dirty="0"/>
              <a:t>f(s) = g(s) + h(s)</a:t>
            </a:r>
          </a:p>
          <a:p>
            <a:pPr lvl="1"/>
            <a:r>
              <a:rPr lang="en-US" sz="2000" dirty="0"/>
              <a:t>g(s): Cost of existing partial solution </a:t>
            </a:r>
          </a:p>
          <a:p>
            <a:pPr lvl="1"/>
            <a:r>
              <a:rPr lang="en-US" sz="2000" dirty="0"/>
              <a:t>h(s): Estimated cost of completion of solution</a:t>
            </a:r>
          </a:p>
          <a:p>
            <a:r>
              <a:rPr lang="en-US" sz="2400" dirty="0"/>
              <a:t>If h(s) is an underestimate of the true remaining cost (</a:t>
            </a:r>
            <a:r>
              <a:rPr lang="en-US" sz="2400" b="1" dirty="0"/>
              <a:t>admissible</a:t>
            </a:r>
            <a:r>
              <a:rPr lang="en-US" sz="2400" dirty="0"/>
              <a:t> </a:t>
            </a:r>
            <a:r>
              <a:rPr lang="en-US" sz="2400" b="1" dirty="0"/>
              <a:t>heuristic</a:t>
            </a:r>
            <a:r>
              <a:rPr lang="en-US" sz="2400" dirty="0"/>
              <a:t>) then A* is guaranteed to return an optimal solution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Known quality of partial translation, E, composed  of a set of chosen phrase translations S  based on phrase translation and language </a:t>
            </a:r>
            <a:r>
              <a:rPr lang="en-US" sz="2400" dirty="0" smtClean="0"/>
              <a:t>models:</a:t>
            </a:r>
          </a:p>
          <a:p>
            <a:endParaRPr lang="en-US" sz="24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404584"/>
              </p:ext>
            </p:extLst>
          </p:nvPr>
        </p:nvGraphicFramePr>
        <p:xfrm>
          <a:off x="3557588" y="5090146"/>
          <a:ext cx="3678237" cy="1258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Equation" r:id="rId3" imgW="2029680" imgH="685440" progId="Equation.3">
                  <p:embed/>
                </p:oleObj>
              </mc:Choice>
              <mc:Fallback>
                <p:oleObj name="Equation" r:id="rId3" imgW="2029680" imgH="685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7588" y="5090146"/>
                        <a:ext cx="3678237" cy="12589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25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Estimating the future cost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True future cost requires knowing the way of translating the remainder of the sentence in a way that maximizes the probability of the final translation.</a:t>
            </a:r>
          </a:p>
          <a:p>
            <a:r>
              <a:rPr lang="en-US" sz="2800" dirty="0"/>
              <a:t>However, this is not computationally tractable.</a:t>
            </a:r>
          </a:p>
          <a:p>
            <a:r>
              <a:rPr lang="en-US" sz="2800" dirty="0"/>
              <a:t>Therefore under-estimate the cost of remaining translation by ignoring the distortion component and computing the most probable remaining translation  ignoring distortion (which is efficiently computable using the Viterbi algorithm) </a:t>
            </a:r>
          </a:p>
          <a:p>
            <a:endParaRPr lang="en-US" sz="28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842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Beam Search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However, Q grows too large to be efficient and guarantee an optimal result with full A* search.</a:t>
            </a:r>
          </a:p>
          <a:p>
            <a:r>
              <a:rPr lang="en-US" sz="2400" dirty="0"/>
              <a:t>Therefore, always cut Q back to only the best (lowest cost) K items to approximate the best </a:t>
            </a:r>
            <a:r>
              <a:rPr lang="en-US" sz="2400" dirty="0" smtClean="0"/>
              <a:t>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Initialize priority queue Q (stack) to empty translation.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Loop: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If top item on Q is a complete translation, exit loop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 and </a:t>
            </a:r>
            <a:r>
              <a:rPr lang="en-US" sz="1400" dirty="0">
                <a:latin typeface="Courier New"/>
                <a:cs typeface="Courier New"/>
              </a:rPr>
              <a:t>return it.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For each element s of Q do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For each refinement s´ of s created </a:t>
            </a:r>
            <a:r>
              <a:rPr lang="en-US" sz="1400" dirty="0" smtClean="0">
                <a:latin typeface="Courier New"/>
                <a:cs typeface="Courier New"/>
              </a:rPr>
              <a:t/>
            </a:r>
            <a:br>
              <a:rPr lang="en-US" sz="1400" dirty="0" smtClean="0">
                <a:latin typeface="Courier New"/>
                <a:cs typeface="Courier New"/>
              </a:rPr>
            </a:br>
            <a:r>
              <a:rPr lang="en-US" sz="1400" dirty="0" smtClean="0">
                <a:latin typeface="Courier New"/>
                <a:cs typeface="Courier New"/>
              </a:rPr>
              <a:t>            by </a:t>
            </a:r>
            <a:r>
              <a:rPr lang="en-US" sz="1400" dirty="0">
                <a:latin typeface="Courier New"/>
                <a:cs typeface="Courier New"/>
              </a:rPr>
              <a:t>adding a phrase translation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Compute score f(s´)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          Add s´ to Q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Sort Q by score f</a:t>
            </a:r>
          </a:p>
          <a:p>
            <a:pPr marL="0" indent="0">
              <a:buNone/>
            </a:pPr>
            <a:r>
              <a:rPr lang="en-US" sz="1400" dirty="0">
                <a:latin typeface="Courier New"/>
                <a:cs typeface="Courier New"/>
              </a:rPr>
              <a:t>      </a:t>
            </a:r>
            <a:r>
              <a:rPr lang="en-US" sz="1400" b="1" dirty="0">
                <a:latin typeface="Courier New"/>
                <a:cs typeface="Courier New"/>
              </a:rPr>
              <a:t>Prune Q back to only the first (lowest cost) K items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86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Multistack</a:t>
            </a:r>
            <a:r>
              <a:rPr lang="en-US" dirty="0" smtClean="0"/>
              <a:t> decoding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It is difficult to compare translations that cover different fractions of the foreign sentence, so maintain multiple priority queues (stacks), one for each </a:t>
            </a:r>
            <a:r>
              <a:rPr lang="en-US" sz="2800" dirty="0" smtClean="0"/>
              <a:t>subset of </a:t>
            </a:r>
            <a:r>
              <a:rPr lang="en-US" sz="2800" dirty="0"/>
              <a:t>foreign words currently translated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this prevents us from pruning solutions that cover all words: we prune </a:t>
            </a:r>
            <a:r>
              <a:rPr lang="en-US" sz="2800" i="1" dirty="0" smtClean="0"/>
              <a:t>per stack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Finally</a:t>
            </a:r>
            <a:r>
              <a:rPr lang="en-US" sz="2800" dirty="0"/>
              <a:t>, return best scoring translation in the queue of translations that cover all of the words in F.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04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12633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Sequence to Sequence Neural MT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5632620"/>
            <a:ext cx="8640763" cy="518590"/>
          </a:xfrm>
        </p:spPr>
        <p:txBody>
          <a:bodyPr/>
          <a:lstStyle/>
          <a:p>
            <a:r>
              <a:rPr lang="en-US" sz="2200" dirty="0" smtClean="0"/>
              <a:t>Encoding/decoding with (recurrent) LSTMs</a:t>
            </a:r>
            <a:endParaRPr lang="en-US" sz="2200" dirty="0"/>
          </a:p>
        </p:txBody>
      </p:sp>
      <p:sp>
        <p:nvSpPr>
          <p:cNvPr id="4" name="Rectangle 3"/>
          <p:cNvSpPr/>
          <p:nvPr/>
        </p:nvSpPr>
        <p:spPr>
          <a:xfrm>
            <a:off x="250824" y="6041449"/>
            <a:ext cx="864076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Ilya</a:t>
            </a:r>
            <a:r>
              <a:rPr lang="en-US" sz="1000" dirty="0"/>
              <a:t> </a:t>
            </a:r>
            <a:r>
              <a:rPr lang="en-US" sz="1000" dirty="0" err="1"/>
              <a:t>Sutskever</a:t>
            </a:r>
            <a:r>
              <a:rPr lang="en-US" sz="1000" dirty="0"/>
              <a:t>, </a:t>
            </a:r>
            <a:r>
              <a:rPr lang="en-US" sz="1000" dirty="0" err="1"/>
              <a:t>Oriol</a:t>
            </a:r>
            <a:r>
              <a:rPr lang="en-US" sz="1000" dirty="0"/>
              <a:t> </a:t>
            </a:r>
            <a:r>
              <a:rPr lang="en-US" sz="1000" dirty="0" err="1"/>
              <a:t>Vinyals</a:t>
            </a:r>
            <a:r>
              <a:rPr lang="en-US" sz="1000" dirty="0"/>
              <a:t>, and </a:t>
            </a:r>
            <a:r>
              <a:rPr lang="en-US" sz="1000" dirty="0" err="1"/>
              <a:t>Quoc</a:t>
            </a:r>
            <a:r>
              <a:rPr lang="en-US" sz="1000" dirty="0"/>
              <a:t> Le. 2014. Sequence to Sequence Learning with Neural Networks, Proc. NIPS </a:t>
            </a:r>
            <a:r>
              <a:rPr lang="en-US" sz="1000" dirty="0" smtClean="0"/>
              <a:t>2014</a:t>
            </a:r>
          </a:p>
          <a:p>
            <a:r>
              <a:rPr lang="en-US" sz="1000" dirty="0" smtClean="0"/>
              <a:t>Tutorial: see </a:t>
            </a:r>
            <a:r>
              <a:rPr lang="en-US" sz="1000" dirty="0">
                <a:hlinkClick r:id="rId2"/>
              </a:rPr>
              <a:t>https://nlp.stanford.edu/projects/nmt/Luong-Cho-Manning-NMT-ACL2016-v4.</a:t>
            </a:r>
            <a:r>
              <a:rPr lang="en-US" sz="1000" dirty="0" smtClean="0">
                <a:hlinkClick r:id="rId2"/>
              </a:rPr>
              <a:t>pdf</a:t>
            </a:r>
            <a:r>
              <a:rPr lang="en-US" sz="1000" dirty="0" smtClean="0"/>
              <a:t> </a:t>
            </a:r>
          </a:p>
          <a:p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5966"/>
            <a:ext cx="9144000" cy="4145841"/>
          </a:xfrm>
          <a:prstGeom prst="rect">
            <a:avLst/>
          </a:prstGeom>
        </p:spPr>
      </p:pic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49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63" y="426230"/>
            <a:ext cx="6877050" cy="838200"/>
          </a:xfrm>
        </p:spPr>
        <p:txBody>
          <a:bodyPr/>
          <a:lstStyle/>
          <a:p>
            <a:pPr algn="l"/>
            <a:r>
              <a:rPr lang="en-US" dirty="0" smtClean="0"/>
              <a:t>Advantages of Neural MT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End-to-End training: </a:t>
            </a:r>
            <a:r>
              <a:rPr lang="en-US" b="1" dirty="0" smtClean="0"/>
              <a:t>all</a:t>
            </a:r>
            <a:r>
              <a:rPr lang="en-US" dirty="0" smtClean="0"/>
              <a:t> parameters are simultaneously optimized </a:t>
            </a:r>
          </a:p>
          <a:p>
            <a:r>
              <a:rPr lang="en-US" dirty="0" smtClean="0"/>
              <a:t>Distributed dense-vector representations: exploits word similarities</a:t>
            </a:r>
          </a:p>
          <a:p>
            <a:r>
              <a:rPr lang="en-US" dirty="0" smtClean="0"/>
              <a:t>‘Infinite’ context: neural models better make use of long-range 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65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334414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Evaluation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Manual: </a:t>
            </a:r>
          </a:p>
          <a:p>
            <a:pPr lvl="1"/>
            <a:r>
              <a:rPr lang="en-US" sz="2000" dirty="0"/>
              <a:t>SSER (subjective sentence error rate)</a:t>
            </a:r>
          </a:p>
          <a:p>
            <a:pPr lvl="1"/>
            <a:r>
              <a:rPr lang="en-US" sz="2000" dirty="0"/>
              <a:t>Correct/Incorrect</a:t>
            </a:r>
          </a:p>
          <a:p>
            <a:pPr lvl="1"/>
            <a:r>
              <a:rPr lang="en-US" sz="2000" dirty="0"/>
              <a:t>Error categorization</a:t>
            </a:r>
          </a:p>
          <a:p>
            <a:endParaRPr lang="en-US" sz="2400" dirty="0"/>
          </a:p>
          <a:p>
            <a:r>
              <a:rPr lang="en-US" sz="2400" dirty="0"/>
              <a:t>Testing in an application that uses MT as one sub-component</a:t>
            </a:r>
          </a:p>
          <a:p>
            <a:pPr lvl="1"/>
            <a:r>
              <a:rPr lang="en-US" sz="2000" dirty="0"/>
              <a:t>Question answering from foreign language </a:t>
            </a:r>
            <a:r>
              <a:rPr lang="en-US" sz="2000" dirty="0" smtClean="0"/>
              <a:t>documents</a:t>
            </a:r>
          </a:p>
          <a:p>
            <a:pPr lvl="1"/>
            <a:r>
              <a:rPr lang="en-US" sz="2000" dirty="0" smtClean="0"/>
              <a:t>Cross Language Information Retrieval</a:t>
            </a:r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Automatic: </a:t>
            </a:r>
          </a:p>
          <a:p>
            <a:pPr lvl="1"/>
            <a:r>
              <a:rPr lang="en-US" sz="2000" b="1" dirty="0" smtClean="0"/>
              <a:t>BLEU </a:t>
            </a:r>
            <a:r>
              <a:rPr lang="en-US" sz="2000" b="1" dirty="0"/>
              <a:t>(Bilingual Evaluation Understudy</a:t>
            </a:r>
            <a:r>
              <a:rPr lang="en-US" sz="2000" b="1" dirty="0" smtClean="0"/>
              <a:t>)</a:t>
            </a:r>
          </a:p>
          <a:p>
            <a:pPr lvl="1"/>
            <a:r>
              <a:rPr lang="en-US" sz="2000" b="1" dirty="0" err="1" smtClean="0"/>
              <a:t>YiSi</a:t>
            </a:r>
            <a:endParaRPr lang="en-US" sz="2000" b="1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699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BLEU Evaluation Metric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74902" y="1526200"/>
            <a:ext cx="5157788" cy="4789487"/>
          </a:xfrm>
        </p:spPr>
        <p:txBody>
          <a:bodyPr/>
          <a:lstStyle/>
          <a:p>
            <a:r>
              <a:rPr lang="en-US" sz="2200" dirty="0"/>
              <a:t>N-gram precision (score is </a:t>
            </a:r>
            <a:r>
              <a:rPr lang="en-US" sz="2200" dirty="0" smtClean="0"/>
              <a:t>in [0,1] )</a:t>
            </a:r>
            <a:endParaRPr lang="en-US" sz="2200" dirty="0"/>
          </a:p>
          <a:p>
            <a:pPr lvl="1"/>
            <a:r>
              <a:rPr lang="en-US" sz="2000" dirty="0"/>
              <a:t>What percentage of machine n-grams can be found in the reference translation? </a:t>
            </a:r>
          </a:p>
          <a:p>
            <a:pPr lvl="1"/>
            <a:r>
              <a:rPr lang="en-US" sz="2000" dirty="0"/>
              <a:t>Not allowed to use same portion of reference translation twice (can’t cheat by typing out “the the the the the”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200" dirty="0"/>
              <a:t>Brevity penalty</a:t>
            </a:r>
          </a:p>
          <a:p>
            <a:pPr lvl="1"/>
            <a:r>
              <a:rPr lang="en-US" sz="2000" dirty="0"/>
              <a:t>Can’t just type out single word “the” (precision 1.0!</a:t>
            </a:r>
            <a:r>
              <a:rPr lang="en-US" sz="2000" dirty="0" smtClean="0"/>
              <a:t>)</a:t>
            </a:r>
            <a:endParaRPr lang="en-US" sz="2000" dirty="0"/>
          </a:p>
          <a:p>
            <a:r>
              <a:rPr lang="en-US" sz="2200" dirty="0"/>
              <a:t>Amazingly hard to “game” the system (i.e., find a way to change machine output so that BLEU goes up, but quality doesn’t)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14478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Reference (human)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rgbClr val="009900"/>
                </a:solidFill>
              </a:rPr>
              <a:t>The U.S. island of Guam is maintaining a high state of alert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Guam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offices both received an e-mail from someone calling himself the Saudi Arabian Osama bin Laden and threatening a biological/chemical attack against public places such as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.</a:t>
            </a:r>
            <a:endParaRPr lang="en-US" sz="1400">
              <a:solidFill>
                <a:srgbClr val="C0808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41910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Machine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chemeClr val="accent2"/>
                </a:solidFill>
              </a:rPr>
              <a:t>The American [?] international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the office all receives one calls self the sand Arab rich business [?] and so on electronic mail , which sends out ;  The threat will be able after public place and so on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to start the biochemistry attack , [?] highly alerts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maintenance.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1752600" y="2362200"/>
            <a:ext cx="914400" cy="23622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219200" y="2438400"/>
            <a:ext cx="533400" cy="37338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2819400" y="3733800"/>
            <a:ext cx="304800" cy="19812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4176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BLEU Evaluation Metric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022922" y="1416440"/>
            <a:ext cx="5105400" cy="47894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BLEU4 formula </a:t>
            </a:r>
          </a:p>
          <a:p>
            <a:pPr marL="0" indent="0">
              <a:buNone/>
            </a:pPr>
            <a:r>
              <a:rPr lang="en-US" sz="2000" dirty="0"/>
              <a:t>    (counts n-grams up to length 4)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exp</a:t>
            </a:r>
            <a:r>
              <a:rPr lang="en-US" sz="2000" dirty="0"/>
              <a:t> (1.0 * log p1 +</a:t>
            </a:r>
          </a:p>
          <a:p>
            <a:pPr marL="0" indent="0">
              <a:buNone/>
            </a:pPr>
            <a:r>
              <a:rPr lang="en-US" sz="2000" dirty="0"/>
              <a:t>        0.5 * log p2 +</a:t>
            </a:r>
          </a:p>
          <a:p>
            <a:pPr marL="0" indent="0">
              <a:buNone/>
            </a:pPr>
            <a:r>
              <a:rPr lang="en-US" sz="2000" dirty="0"/>
              <a:t>        0.25 * log p3 +</a:t>
            </a:r>
          </a:p>
          <a:p>
            <a:pPr marL="0" indent="0">
              <a:buNone/>
            </a:pPr>
            <a:r>
              <a:rPr lang="en-US" sz="2000" dirty="0"/>
              <a:t>        0.125 * log p4 – </a:t>
            </a:r>
          </a:p>
          <a:p>
            <a:pPr marL="0" indent="0">
              <a:buNone/>
            </a:pPr>
            <a:r>
              <a:rPr lang="en-US" sz="2000" dirty="0"/>
              <a:t>        max(words-in-reference /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                words</a:t>
            </a:r>
            <a:r>
              <a:rPr lang="en-US" sz="2000" dirty="0"/>
              <a:t>-in-machine – 1</a:t>
            </a:r>
            <a:r>
              <a:rPr lang="en-US" sz="2000" dirty="0" smtClean="0"/>
              <a:t>, 0) )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p1 = 1-gram precision</a:t>
            </a:r>
          </a:p>
          <a:p>
            <a:pPr marL="0" indent="0">
              <a:buNone/>
            </a:pPr>
            <a:r>
              <a:rPr lang="en-US" sz="2000" dirty="0" smtClean="0"/>
              <a:t>p2 </a:t>
            </a:r>
            <a:r>
              <a:rPr lang="en-US" sz="2000" dirty="0"/>
              <a:t>= 2-gram precision</a:t>
            </a:r>
          </a:p>
          <a:p>
            <a:pPr marL="0" indent="0">
              <a:buNone/>
            </a:pPr>
            <a:r>
              <a:rPr lang="en-US" sz="2000" dirty="0" smtClean="0"/>
              <a:t>p3 </a:t>
            </a:r>
            <a:r>
              <a:rPr lang="en-US" sz="2000" dirty="0"/>
              <a:t>= 3-gram precision</a:t>
            </a:r>
          </a:p>
          <a:p>
            <a:pPr marL="0" indent="0">
              <a:buNone/>
            </a:pPr>
            <a:r>
              <a:rPr lang="en-US" sz="2000" dirty="0" smtClean="0"/>
              <a:t>p4 </a:t>
            </a:r>
            <a:r>
              <a:rPr lang="en-US" sz="2000" dirty="0"/>
              <a:t>= 4-gram precision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9600" y="14478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Reference (human)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rgbClr val="009900"/>
                </a:solidFill>
              </a:rPr>
              <a:t>The U.S. island of Guam is maintaining a high state of alert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Guam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>
                <a:solidFill>
                  <a:srgbClr val="009900"/>
                </a:solidFill>
              </a:rPr>
              <a:t>offices both received an e-mail from someone calling himself the Saudi Arabian Osama bin Laden and threatening a biological/chemical attack against public places such as</a:t>
            </a:r>
            <a:r>
              <a:rPr lang="en-US" sz="1400">
                <a:solidFill>
                  <a:schemeClr val="accent2"/>
                </a:solidFill>
              </a:rPr>
              <a:t>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.</a:t>
            </a:r>
            <a:endParaRPr lang="en-US" sz="1400">
              <a:solidFill>
                <a:srgbClr val="C0808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4191000"/>
            <a:ext cx="3124200" cy="2228850"/>
          </a:xfrm>
          <a:prstGeom prst="rect">
            <a:avLst/>
          </a:prstGeom>
          <a:solidFill>
            <a:schemeClr val="bg1"/>
          </a:solidFill>
          <a:ln w="9525">
            <a:solidFill>
              <a:srgbClr val="9933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28600" indent="-228600"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Machine translation:</a:t>
            </a:r>
            <a:r>
              <a:rPr lang="en-US" sz="1400">
                <a:solidFill>
                  <a:srgbClr val="C08080"/>
                </a:solidFill>
              </a:rPr>
              <a:t>  </a:t>
            </a:r>
            <a:br>
              <a:rPr lang="en-US" sz="1400">
                <a:solidFill>
                  <a:srgbClr val="C08080"/>
                </a:solidFill>
              </a:rPr>
            </a:br>
            <a:r>
              <a:rPr lang="en-US" sz="1400">
                <a:solidFill>
                  <a:schemeClr val="accent2"/>
                </a:solidFill>
              </a:rPr>
              <a:t>The American [?] international </a:t>
            </a:r>
            <a:r>
              <a:rPr lang="en-US" sz="1400" u="sng">
                <a:solidFill>
                  <a:srgbClr val="FF0000"/>
                </a:solidFill>
              </a:rPr>
              <a:t>airport and its</a:t>
            </a:r>
            <a:r>
              <a:rPr lang="en-US" sz="1400">
                <a:solidFill>
                  <a:schemeClr val="accent2"/>
                </a:solidFill>
              </a:rPr>
              <a:t> the office all receives one calls self the sand Arab rich business [?] and so on electronic mail , which sends out ;  The threat will be able after public place and so on </a:t>
            </a:r>
            <a:r>
              <a:rPr lang="en-US" sz="1400" u="sng">
                <a:solidFill>
                  <a:srgbClr val="800000"/>
                </a:solidFill>
              </a:rPr>
              <a:t>the airport</a:t>
            </a:r>
            <a:r>
              <a:rPr lang="en-US" sz="1400">
                <a:solidFill>
                  <a:schemeClr val="accent2"/>
                </a:solidFill>
              </a:rPr>
              <a:t> to start the biochemistry attack , [?] highly alerts </a:t>
            </a:r>
            <a:r>
              <a:rPr lang="en-US" sz="1400" u="sng">
                <a:solidFill>
                  <a:srgbClr val="800000"/>
                </a:solidFill>
              </a:rPr>
              <a:t>after the</a:t>
            </a:r>
            <a:r>
              <a:rPr lang="en-US" sz="1400">
                <a:solidFill>
                  <a:schemeClr val="accent2"/>
                </a:solidFill>
              </a:rPr>
              <a:t> maintenance.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1752600" y="2362200"/>
            <a:ext cx="914400" cy="2362200"/>
          </a:xfrm>
          <a:prstGeom prst="line">
            <a:avLst/>
          </a:prstGeom>
          <a:noFill/>
          <a:ln w="38100" cap="rnd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1219200" y="2438400"/>
            <a:ext cx="533400" cy="37338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H="1">
            <a:off x="2819400" y="3733800"/>
            <a:ext cx="304800" cy="1981200"/>
          </a:xfrm>
          <a:prstGeom prst="line">
            <a:avLst/>
          </a:prstGeom>
          <a:noFill/>
          <a:ln w="38100" cap="rnd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57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Multiple reference translations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33400" y="1498600"/>
            <a:ext cx="8001000" cy="4978400"/>
            <a:chOff x="432" y="1104"/>
            <a:chExt cx="4800" cy="2944"/>
          </a:xfrm>
        </p:grpSpPr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432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1: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U.S. island of Guam is maintaining a high state of alert after the Guam airport and its offices both received an e-mail from someone calling himself the Saudi Arabian Osama bin Laden and threatening a biological/chemical attack against public places such as the airport .</a:t>
              </a: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432" y="3120"/>
              <a:ext cx="1584" cy="8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3: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US International Airport of Guam and its office has received an email from a self-claimed Arabian millionaire named Laden , which threatens to launch a biochemical attack on such public places as airport . Guam authority has been on alert . 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648" y="3120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4: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US Guam International Airport and its office received an email from Mr. Bin Laden and other rich businessman from Saudi Arabia . They said there would be biochemistry air raid to Guam Airport and other public places . Guam needs to be in high precaution about this matter . </a:t>
              </a: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3648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2: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Guam International Airport and its offices are maintaining a high state of alert after receiving an e-mail that was from a person claiming to be the wealthy Saudi Arabian businessman Bin Laden and that threatened to launch a biological and chemical attack on the airport and other public places .</a:t>
              </a:r>
              <a:r>
                <a:rPr lang="en-US" sz="100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2064" y="2064"/>
              <a:ext cx="1536" cy="1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Machine translation: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chemeClr val="accent2"/>
                  </a:solidFill>
                </a:rPr>
                <a:t>The American [?] international airport and its the office all receives one calls self the sand Arab rich business [?] and so on electronic mail , which sends out ;  The threat will be able after public place and so on the airport to start the biochemistry attack , [?] highly alerts after the maintenance.</a:t>
              </a:r>
            </a:p>
          </p:txBody>
        </p:sp>
      </p:grpSp>
      <p:grpSp>
        <p:nvGrpSpPr>
          <p:cNvPr id="11" name="Group 9"/>
          <p:cNvGrpSpPr>
            <a:grpSpLocks/>
          </p:cNvGrpSpPr>
          <p:nvPr/>
        </p:nvGrpSpPr>
        <p:grpSpPr bwMode="auto">
          <a:xfrm>
            <a:off x="533400" y="1498600"/>
            <a:ext cx="8001000" cy="4978400"/>
            <a:chOff x="432" y="1104"/>
            <a:chExt cx="4800" cy="2944"/>
          </a:xfrm>
        </p:grpSpPr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432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Reference translation 1: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rgbClr val="009900"/>
                  </a:solidFill>
                </a:rPr>
                <a:t> U.S. island of Guam is maintaining a high state of alert </a:t>
              </a:r>
              <a:r>
                <a:rPr lang="en-US" sz="1000" dirty="0">
                  <a:solidFill>
                    <a:srgbClr val="C00000"/>
                  </a:solidFill>
                </a:rPr>
                <a:t>after the</a:t>
              </a:r>
              <a:r>
                <a:rPr lang="en-US" sz="1000" dirty="0">
                  <a:solidFill>
                    <a:srgbClr val="009900"/>
                  </a:solidFill>
                </a:rPr>
                <a:t> Guam airport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rgbClr val="009900"/>
                  </a:solidFill>
                </a:rPr>
                <a:t> its offices both received an e-mail from someone calling himself </a:t>
              </a: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rgbClr val="009900"/>
                  </a:solidFill>
                </a:rPr>
                <a:t> Saudi Arabian Osama bin Laden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rgbClr val="009900"/>
                  </a:solidFill>
                </a:rPr>
                <a:t> threatening a biological/chemical </a:t>
              </a:r>
              <a:r>
                <a:rPr lang="en-US" sz="1000" dirty="0">
                  <a:solidFill>
                    <a:srgbClr val="800000"/>
                  </a:solidFill>
                </a:rPr>
                <a:t>attack</a:t>
              </a:r>
              <a:r>
                <a:rPr lang="en-US" sz="1000" dirty="0">
                  <a:solidFill>
                    <a:srgbClr val="009900"/>
                  </a:solidFill>
                </a:rPr>
                <a:t> against </a:t>
              </a:r>
              <a:r>
                <a:rPr lang="en-US" sz="1000" dirty="0">
                  <a:solidFill>
                    <a:srgbClr val="800000"/>
                  </a:solidFill>
                </a:rPr>
                <a:t>public</a:t>
              </a:r>
              <a:r>
                <a:rPr lang="en-US" sz="1000" dirty="0">
                  <a:solidFill>
                    <a:srgbClr val="009900"/>
                  </a:solidFill>
                </a:rPr>
                <a:t> places such as </a:t>
              </a:r>
              <a:r>
                <a:rPr lang="en-US" sz="1000" dirty="0">
                  <a:solidFill>
                    <a:srgbClr val="C00000"/>
                  </a:solidFill>
                </a:rPr>
                <a:t>the airport</a:t>
              </a:r>
              <a:r>
                <a:rPr lang="en-US" sz="1000" dirty="0">
                  <a:solidFill>
                    <a:srgbClr val="009900"/>
                  </a:solidFill>
                </a:rPr>
                <a:t> .</a:t>
              </a: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432" y="3120"/>
              <a:ext cx="1584" cy="8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3: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The US International Airport of Guam and its office has received an email from a self-claimed Arabian millionaire named Laden </a:t>
              </a:r>
              <a:r>
                <a:rPr lang="en-US" sz="1000">
                  <a:solidFill>
                    <a:srgbClr val="C00000"/>
                  </a:solidFill>
                </a:rPr>
                <a:t>,</a:t>
              </a:r>
              <a:r>
                <a:rPr lang="en-US" sz="1000">
                  <a:solidFill>
                    <a:srgbClr val="009900"/>
                  </a:solidFill>
                </a:rPr>
                <a:t> </a:t>
              </a:r>
              <a:r>
                <a:rPr lang="en-US" sz="1000">
                  <a:solidFill>
                    <a:srgbClr val="C00000"/>
                  </a:solidFill>
                </a:rPr>
                <a:t>which</a:t>
              </a:r>
              <a:r>
                <a:rPr lang="en-US" sz="1000">
                  <a:solidFill>
                    <a:srgbClr val="009900"/>
                  </a:solidFill>
                </a:rPr>
                <a:t> threatens to launch a biochemical attack on such public places as airport . Guam authority has been </a:t>
              </a:r>
              <a:r>
                <a:rPr lang="en-US" sz="1000">
                  <a:solidFill>
                    <a:srgbClr val="800000"/>
                  </a:solidFill>
                </a:rPr>
                <a:t>on</a:t>
              </a:r>
              <a:r>
                <a:rPr lang="en-US" sz="1000">
                  <a:solidFill>
                    <a:srgbClr val="009900"/>
                  </a:solidFill>
                </a:rPr>
                <a:t> alert . </a:t>
              </a: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648" y="3120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Reference translation 4:</a:t>
              </a:r>
              <a:r>
                <a:rPr lang="en-US" sz="1000">
                  <a:solidFill>
                    <a:srgbClr val="C08080"/>
                  </a:solidFill>
                </a:rPr>
                <a:t>  </a:t>
              </a:r>
              <a:br>
                <a:rPr lang="en-US" sz="1000">
                  <a:solidFill>
                    <a:srgbClr val="C08080"/>
                  </a:solidFill>
                </a:rPr>
              </a:br>
              <a:r>
                <a:rPr lang="en-US" sz="1000">
                  <a:solidFill>
                    <a:srgbClr val="009900"/>
                  </a:solidFill>
                </a:rPr>
                <a:t>US Guam International Airport and its office received an email from Mr. Bin Laden and other </a:t>
              </a:r>
              <a:r>
                <a:rPr lang="en-US" sz="1000">
                  <a:solidFill>
                    <a:srgbClr val="800000"/>
                  </a:solidFill>
                </a:rPr>
                <a:t>rich</a:t>
              </a:r>
              <a:r>
                <a:rPr lang="en-US" sz="1000">
                  <a:solidFill>
                    <a:srgbClr val="009900"/>
                  </a:solidFill>
                </a:rPr>
                <a:t> businessman from Saudi Arabia . They said there would be </a:t>
              </a:r>
              <a:r>
                <a:rPr lang="en-US" sz="1000">
                  <a:solidFill>
                    <a:srgbClr val="800000"/>
                  </a:solidFill>
                </a:rPr>
                <a:t>biochemistry</a:t>
              </a:r>
              <a:r>
                <a:rPr lang="en-US" sz="1000">
                  <a:solidFill>
                    <a:srgbClr val="009900"/>
                  </a:solidFill>
                </a:rPr>
                <a:t> air raid to Guam Airport and other public places . Guam needs to be in high precaution about this matter . 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648" y="1104"/>
              <a:ext cx="1584" cy="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Reference translation 2: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009900"/>
                  </a:solidFill>
                </a:rPr>
                <a:t>Guam </a:t>
              </a:r>
              <a:r>
                <a:rPr lang="en-US" sz="1000" dirty="0">
                  <a:solidFill>
                    <a:srgbClr val="FF0000"/>
                  </a:solidFill>
                </a:rPr>
                <a:t>International Airport and its</a:t>
              </a:r>
              <a:r>
                <a:rPr lang="en-US" sz="1000" dirty="0">
                  <a:solidFill>
                    <a:srgbClr val="009900"/>
                  </a:solidFill>
                </a:rPr>
                <a:t> offices are maintaining a high state of alert </a:t>
              </a:r>
              <a:r>
                <a:rPr lang="en-US" sz="1000" dirty="0">
                  <a:solidFill>
                    <a:srgbClr val="800000"/>
                  </a:solidFill>
                </a:rPr>
                <a:t>after</a:t>
              </a:r>
              <a:r>
                <a:rPr lang="en-US" sz="1000" dirty="0">
                  <a:solidFill>
                    <a:srgbClr val="009900"/>
                  </a:solidFill>
                </a:rPr>
                <a:t> receiving an e-mail that was from a person claiming </a:t>
              </a:r>
              <a:r>
                <a:rPr lang="en-US" sz="1000" dirty="0">
                  <a:solidFill>
                    <a:srgbClr val="800000"/>
                  </a:solidFill>
                </a:rPr>
                <a:t>to be </a:t>
              </a:r>
              <a:r>
                <a:rPr lang="en-US" sz="1000" dirty="0">
                  <a:solidFill>
                    <a:srgbClr val="009900"/>
                  </a:solidFill>
                </a:rPr>
                <a:t>the wealthy Saudi Arabian businessman Bin Laden and that threatened to launch a biological and chemical attack </a:t>
              </a:r>
              <a:r>
                <a:rPr lang="en-US" sz="1000" dirty="0">
                  <a:solidFill>
                    <a:srgbClr val="C00000"/>
                  </a:solidFill>
                </a:rPr>
                <a:t>on the</a:t>
              </a:r>
              <a:r>
                <a:rPr lang="en-US" sz="1000" dirty="0">
                  <a:solidFill>
                    <a:srgbClr val="009900"/>
                  </a:solidFill>
                </a:rPr>
                <a:t> airport and other public places .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064" y="2064"/>
              <a:ext cx="1536" cy="10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12713" indent="-112713"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algn="l"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 dirty="0"/>
                <a:t>Machine translation:</a:t>
              </a:r>
              <a:r>
                <a:rPr lang="en-US" sz="1000" dirty="0">
                  <a:solidFill>
                    <a:srgbClr val="C08080"/>
                  </a:solidFill>
                </a:rPr>
                <a:t>  </a:t>
              </a:r>
              <a:br>
                <a:rPr lang="en-US" sz="1000" dirty="0">
                  <a:solidFill>
                    <a:srgbClr val="C08080"/>
                  </a:solidFill>
                </a:rPr>
              </a:b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chemeClr val="accent2"/>
                  </a:solidFill>
                </a:rPr>
                <a:t> American [?] </a:t>
              </a:r>
              <a:r>
                <a:rPr lang="en-US" sz="1000" dirty="0">
                  <a:solidFill>
                    <a:srgbClr val="FF0000"/>
                  </a:solidFill>
                </a:rPr>
                <a:t>international airport and its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the</a:t>
              </a:r>
              <a:r>
                <a:rPr lang="en-US" sz="1000" dirty="0">
                  <a:solidFill>
                    <a:schemeClr val="accent2"/>
                  </a:solidFill>
                </a:rPr>
                <a:t> office all receives one calls self the sand Arab </a:t>
              </a:r>
              <a:r>
                <a:rPr lang="en-US" sz="1000" dirty="0">
                  <a:solidFill>
                    <a:srgbClr val="800000"/>
                  </a:solidFill>
                </a:rPr>
                <a:t>rich</a:t>
              </a:r>
              <a:r>
                <a:rPr lang="en-US" sz="1000" dirty="0">
                  <a:solidFill>
                    <a:schemeClr val="accent2"/>
                  </a:solidFill>
                </a:rPr>
                <a:t> business [?]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chemeClr val="accent2"/>
                  </a:solidFill>
                </a:rPr>
                <a:t> so </a:t>
              </a:r>
              <a:r>
                <a:rPr lang="en-US" sz="1000" dirty="0">
                  <a:solidFill>
                    <a:srgbClr val="800000"/>
                  </a:solidFill>
                </a:rPr>
                <a:t>on</a:t>
              </a:r>
              <a:r>
                <a:rPr lang="en-US" sz="1000" dirty="0">
                  <a:solidFill>
                    <a:schemeClr val="accent2"/>
                  </a:solidFill>
                </a:rPr>
                <a:t> electronic mail </a:t>
              </a:r>
              <a:r>
                <a:rPr lang="en-US" sz="1000" dirty="0">
                  <a:solidFill>
                    <a:srgbClr val="C00000"/>
                  </a:solidFill>
                </a:rPr>
                <a:t>,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</a:rPr>
                <a:t>which</a:t>
              </a:r>
              <a:r>
                <a:rPr lang="en-US" sz="1000" dirty="0">
                  <a:solidFill>
                    <a:schemeClr val="accent2"/>
                  </a:solidFill>
                </a:rPr>
                <a:t> sends out ;  The threat will </a:t>
              </a:r>
              <a:r>
                <a:rPr lang="en-US" sz="1000" dirty="0">
                  <a:solidFill>
                    <a:srgbClr val="800000"/>
                  </a:solidFill>
                </a:rPr>
                <a:t>be</a:t>
              </a:r>
              <a:r>
                <a:rPr lang="en-US" sz="1000" dirty="0">
                  <a:solidFill>
                    <a:schemeClr val="accent2"/>
                  </a:solidFill>
                </a:rPr>
                <a:t> able </a:t>
              </a:r>
              <a:r>
                <a:rPr lang="en-US" sz="1000" dirty="0">
                  <a:solidFill>
                    <a:srgbClr val="800000"/>
                  </a:solidFill>
                </a:rPr>
                <a:t>after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public</a:t>
              </a:r>
              <a:r>
                <a:rPr lang="en-US" sz="1000" dirty="0">
                  <a:solidFill>
                    <a:schemeClr val="accent2"/>
                  </a:solidFill>
                </a:rPr>
                <a:t> place </a:t>
              </a:r>
              <a:r>
                <a:rPr lang="en-US" sz="1000" dirty="0">
                  <a:solidFill>
                    <a:srgbClr val="800000"/>
                  </a:solidFill>
                </a:rPr>
                <a:t>and</a:t>
              </a:r>
              <a:r>
                <a:rPr lang="en-US" sz="1000" dirty="0">
                  <a:solidFill>
                    <a:schemeClr val="accent2"/>
                  </a:solidFill>
                </a:rPr>
                <a:t> so </a:t>
              </a:r>
              <a:r>
                <a:rPr lang="en-US" sz="1000" dirty="0">
                  <a:solidFill>
                    <a:srgbClr val="C00000"/>
                  </a:solidFill>
                </a:rPr>
                <a:t>on the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C00000"/>
                  </a:solidFill>
                </a:rPr>
                <a:t>airport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to</a:t>
              </a:r>
              <a:r>
                <a:rPr lang="en-US" sz="1000" dirty="0">
                  <a:solidFill>
                    <a:schemeClr val="accent2"/>
                  </a:solidFill>
                </a:rPr>
                <a:t> start the </a:t>
              </a:r>
              <a:r>
                <a:rPr lang="en-US" sz="1000" dirty="0">
                  <a:solidFill>
                    <a:srgbClr val="800000"/>
                  </a:solidFill>
                </a:rPr>
                <a:t>biochemistry</a:t>
              </a:r>
              <a:r>
                <a:rPr lang="en-US" sz="1000" dirty="0">
                  <a:solidFill>
                    <a:schemeClr val="accent2"/>
                  </a:solidFill>
                </a:rPr>
                <a:t> </a:t>
              </a:r>
              <a:r>
                <a:rPr lang="en-US" sz="1000" dirty="0">
                  <a:solidFill>
                    <a:srgbClr val="800000"/>
                  </a:solidFill>
                </a:rPr>
                <a:t>attack</a:t>
              </a:r>
              <a:r>
                <a:rPr lang="en-US" sz="1000" dirty="0">
                  <a:solidFill>
                    <a:schemeClr val="accent2"/>
                  </a:solidFill>
                </a:rPr>
                <a:t> , [?] highly alerts </a:t>
              </a:r>
              <a:r>
                <a:rPr lang="en-US" sz="1000" dirty="0">
                  <a:solidFill>
                    <a:srgbClr val="C00000"/>
                  </a:solidFill>
                </a:rPr>
                <a:t>after the</a:t>
              </a:r>
              <a:r>
                <a:rPr lang="en-US" sz="1000" dirty="0">
                  <a:solidFill>
                    <a:schemeClr val="accent2"/>
                  </a:solidFill>
                </a:rPr>
                <a:t> maintenance.</a:t>
              </a:r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2430" y="2772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4692" y="152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3138" y="2577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0" name="AutoShape 18"/>
            <p:cNvCxnSpPr>
              <a:cxnSpLocks noChangeShapeType="1"/>
              <a:stCxn id="18" idx="2"/>
              <a:endCxn id="19" idx="0"/>
            </p:cNvCxnSpPr>
            <p:nvPr/>
          </p:nvCxnSpPr>
          <p:spPr bwMode="auto">
            <a:xfrm flipH="1">
              <a:off x="3186" y="1617"/>
              <a:ext cx="1554" cy="960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3765" y="1908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3072" y="2676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3" name="AutoShape 21"/>
            <p:cNvCxnSpPr>
              <a:cxnSpLocks noChangeShapeType="1"/>
              <a:stCxn id="21" idx="2"/>
              <a:endCxn id="22" idx="0"/>
            </p:cNvCxnSpPr>
            <p:nvPr/>
          </p:nvCxnSpPr>
          <p:spPr bwMode="auto">
            <a:xfrm flipH="1">
              <a:off x="3192" y="2004"/>
              <a:ext cx="693" cy="672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" name="AutoShape 22"/>
            <p:cNvSpPr>
              <a:spLocks noChangeArrowheads="1"/>
            </p:cNvSpPr>
            <p:nvPr/>
          </p:nvSpPr>
          <p:spPr bwMode="auto">
            <a:xfrm>
              <a:off x="3171" y="2676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2451" y="2484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4"/>
            <p:cNvSpPr>
              <a:spLocks noChangeArrowheads="1"/>
            </p:cNvSpPr>
            <p:nvPr/>
          </p:nvSpPr>
          <p:spPr bwMode="auto">
            <a:xfrm>
              <a:off x="1236" y="383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7" name="AutoShape 25"/>
            <p:cNvCxnSpPr>
              <a:cxnSpLocks noChangeShapeType="1"/>
              <a:stCxn id="25" idx="2"/>
              <a:endCxn id="26" idx="0"/>
            </p:cNvCxnSpPr>
            <p:nvPr/>
          </p:nvCxnSpPr>
          <p:spPr bwMode="auto">
            <a:xfrm flipH="1">
              <a:off x="1284" y="2580"/>
              <a:ext cx="1215" cy="1251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" name="AutoShape 26"/>
            <p:cNvCxnSpPr>
              <a:cxnSpLocks noChangeShapeType="1"/>
              <a:stCxn id="68" idx="2"/>
              <a:endCxn id="69" idx="0"/>
            </p:cNvCxnSpPr>
            <p:nvPr/>
          </p:nvCxnSpPr>
          <p:spPr bwMode="auto">
            <a:xfrm flipH="1">
              <a:off x="1196" y="2577"/>
              <a:ext cx="2029" cy="960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555" y="1716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AutoShape 28"/>
            <p:cNvSpPr>
              <a:spLocks noChangeArrowheads="1"/>
            </p:cNvSpPr>
            <p:nvPr/>
          </p:nvSpPr>
          <p:spPr bwMode="auto">
            <a:xfrm>
              <a:off x="2814" y="2673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1" name="AutoShape 29"/>
            <p:cNvCxnSpPr>
              <a:cxnSpLocks noChangeShapeType="1"/>
              <a:stCxn id="29" idx="2"/>
              <a:endCxn id="30" idx="0"/>
            </p:cNvCxnSpPr>
            <p:nvPr/>
          </p:nvCxnSpPr>
          <p:spPr bwMode="auto">
            <a:xfrm>
              <a:off x="627" y="1812"/>
              <a:ext cx="2259" cy="861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" name="AutoShape 30"/>
            <p:cNvSpPr>
              <a:spLocks noChangeArrowheads="1"/>
            </p:cNvSpPr>
            <p:nvPr/>
          </p:nvSpPr>
          <p:spPr bwMode="auto">
            <a:xfrm>
              <a:off x="2826" y="2772"/>
              <a:ext cx="48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>
              <a:off x="4104" y="3636"/>
              <a:ext cx="48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4" name="AutoShape 32"/>
            <p:cNvCxnSpPr>
              <a:cxnSpLocks noChangeShapeType="1"/>
              <a:stCxn id="32" idx="2"/>
              <a:endCxn id="33" idx="0"/>
            </p:cNvCxnSpPr>
            <p:nvPr/>
          </p:nvCxnSpPr>
          <p:spPr bwMode="auto">
            <a:xfrm>
              <a:off x="3066" y="2868"/>
              <a:ext cx="1278" cy="768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5" name="AutoShape 33"/>
            <p:cNvSpPr>
              <a:spLocks noChangeArrowheads="1"/>
            </p:cNvSpPr>
            <p:nvPr/>
          </p:nvSpPr>
          <p:spPr bwMode="auto">
            <a:xfrm>
              <a:off x="1062" y="181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AutoShape 34"/>
            <p:cNvSpPr>
              <a:spLocks noChangeArrowheads="1"/>
            </p:cNvSpPr>
            <p:nvPr/>
          </p:nvSpPr>
          <p:spPr bwMode="auto">
            <a:xfrm>
              <a:off x="2364" y="2676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7" name="AutoShape 35"/>
            <p:cNvCxnSpPr>
              <a:cxnSpLocks noChangeShapeType="1"/>
              <a:stCxn id="35" idx="2"/>
              <a:endCxn id="36" idx="0"/>
            </p:cNvCxnSpPr>
            <p:nvPr/>
          </p:nvCxnSpPr>
          <p:spPr bwMode="auto">
            <a:xfrm>
              <a:off x="1182" y="1908"/>
              <a:ext cx="1302" cy="768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8" name="AutoShape 36"/>
            <p:cNvSpPr>
              <a:spLocks noChangeArrowheads="1"/>
            </p:cNvSpPr>
            <p:nvPr/>
          </p:nvSpPr>
          <p:spPr bwMode="auto">
            <a:xfrm>
              <a:off x="549" y="181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AutoShape 37"/>
            <p:cNvSpPr>
              <a:spLocks noChangeArrowheads="1"/>
            </p:cNvSpPr>
            <p:nvPr/>
          </p:nvSpPr>
          <p:spPr bwMode="auto">
            <a:xfrm>
              <a:off x="3300" y="2772"/>
              <a:ext cx="24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0" name="AutoShape 38"/>
            <p:cNvCxnSpPr>
              <a:cxnSpLocks noChangeShapeType="1"/>
              <a:stCxn id="38" idx="2"/>
              <a:endCxn id="39" idx="0"/>
            </p:cNvCxnSpPr>
            <p:nvPr/>
          </p:nvCxnSpPr>
          <p:spPr bwMode="auto">
            <a:xfrm>
              <a:off x="669" y="1908"/>
              <a:ext cx="2751" cy="86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1" name="AutoShape 39"/>
            <p:cNvSpPr>
              <a:spLocks noChangeArrowheads="1"/>
            </p:cNvSpPr>
            <p:nvPr/>
          </p:nvSpPr>
          <p:spPr bwMode="auto">
            <a:xfrm>
              <a:off x="3945" y="1425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AutoShape 40"/>
            <p:cNvSpPr>
              <a:spLocks noChangeArrowheads="1"/>
            </p:cNvSpPr>
            <p:nvPr/>
          </p:nvSpPr>
          <p:spPr bwMode="auto">
            <a:xfrm>
              <a:off x="2172" y="2676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3" name="AutoShape 41"/>
            <p:cNvCxnSpPr>
              <a:cxnSpLocks noChangeShapeType="1"/>
              <a:stCxn id="41" idx="2"/>
              <a:endCxn id="42" idx="0"/>
            </p:cNvCxnSpPr>
            <p:nvPr/>
          </p:nvCxnSpPr>
          <p:spPr bwMode="auto">
            <a:xfrm flipH="1">
              <a:off x="2268" y="1521"/>
              <a:ext cx="1773" cy="1155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AutoShape 42"/>
            <p:cNvSpPr>
              <a:spLocks noChangeArrowheads="1"/>
            </p:cNvSpPr>
            <p:nvPr/>
          </p:nvSpPr>
          <p:spPr bwMode="auto">
            <a:xfrm>
              <a:off x="525" y="1233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AutoShape 43"/>
            <p:cNvSpPr>
              <a:spLocks noChangeArrowheads="1"/>
            </p:cNvSpPr>
            <p:nvPr/>
          </p:nvSpPr>
          <p:spPr bwMode="auto">
            <a:xfrm>
              <a:off x="2160" y="2193"/>
              <a:ext cx="192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6" name="AutoShape 44"/>
            <p:cNvCxnSpPr>
              <a:cxnSpLocks noChangeShapeType="1"/>
              <a:stCxn id="44" idx="2"/>
              <a:endCxn id="45" idx="0"/>
            </p:cNvCxnSpPr>
            <p:nvPr/>
          </p:nvCxnSpPr>
          <p:spPr bwMode="auto">
            <a:xfrm>
              <a:off x="621" y="1329"/>
              <a:ext cx="1635" cy="86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7" name="AutoShape 45"/>
            <p:cNvSpPr>
              <a:spLocks noChangeArrowheads="1"/>
            </p:cNvSpPr>
            <p:nvPr/>
          </p:nvSpPr>
          <p:spPr bwMode="auto">
            <a:xfrm>
              <a:off x="546" y="1620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AutoShape 46"/>
            <p:cNvSpPr>
              <a:spLocks noChangeArrowheads="1"/>
            </p:cNvSpPr>
            <p:nvPr/>
          </p:nvSpPr>
          <p:spPr bwMode="auto">
            <a:xfrm>
              <a:off x="2436" y="2289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9" name="AutoShape 47"/>
            <p:cNvCxnSpPr>
              <a:cxnSpLocks noChangeShapeType="1"/>
              <a:stCxn id="47" idx="2"/>
              <a:endCxn id="48" idx="0"/>
            </p:cNvCxnSpPr>
            <p:nvPr/>
          </p:nvCxnSpPr>
          <p:spPr bwMode="auto">
            <a:xfrm>
              <a:off x="618" y="1716"/>
              <a:ext cx="1890" cy="573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0" name="AutoShape 48"/>
            <p:cNvSpPr>
              <a:spLocks noChangeArrowheads="1"/>
            </p:cNvSpPr>
            <p:nvPr/>
          </p:nvSpPr>
          <p:spPr bwMode="auto">
            <a:xfrm>
              <a:off x="2850" y="2388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4371" y="344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2" name="AutoShape 50"/>
            <p:cNvCxnSpPr>
              <a:cxnSpLocks noChangeShapeType="1"/>
              <a:stCxn id="50" idx="2"/>
              <a:endCxn id="51" idx="0"/>
            </p:cNvCxnSpPr>
            <p:nvPr/>
          </p:nvCxnSpPr>
          <p:spPr bwMode="auto">
            <a:xfrm>
              <a:off x="2922" y="2484"/>
              <a:ext cx="1521" cy="960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3" name="AutoShape 51"/>
            <p:cNvSpPr>
              <a:spLocks noChangeArrowheads="1"/>
            </p:cNvSpPr>
            <p:nvPr/>
          </p:nvSpPr>
          <p:spPr bwMode="auto">
            <a:xfrm>
              <a:off x="533" y="140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AutoShape 52"/>
            <p:cNvSpPr>
              <a:spLocks noChangeArrowheads="1"/>
            </p:cNvSpPr>
            <p:nvPr/>
          </p:nvSpPr>
          <p:spPr bwMode="auto">
            <a:xfrm>
              <a:off x="2196" y="2484"/>
              <a:ext cx="14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5" name="AutoShape 53"/>
            <p:cNvCxnSpPr>
              <a:cxnSpLocks noChangeShapeType="1"/>
              <a:stCxn id="53" idx="2"/>
              <a:endCxn id="54" idx="0"/>
            </p:cNvCxnSpPr>
            <p:nvPr/>
          </p:nvCxnSpPr>
          <p:spPr bwMode="auto">
            <a:xfrm>
              <a:off x="605" y="1500"/>
              <a:ext cx="1663" cy="984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6" name="AutoShape 54"/>
            <p:cNvSpPr>
              <a:spLocks noChangeArrowheads="1"/>
            </p:cNvSpPr>
            <p:nvPr/>
          </p:nvSpPr>
          <p:spPr bwMode="auto">
            <a:xfrm>
              <a:off x="3967" y="1233"/>
              <a:ext cx="96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rgbClr val="FF0000"/>
                </a:solidFill>
                <a:latin typeface="Times New Roman" charset="0"/>
              </a:endParaRPr>
            </a:p>
          </p:txBody>
        </p:sp>
        <p:cxnSp>
          <p:nvCxnSpPr>
            <p:cNvPr id="57" name="AutoShape 55"/>
            <p:cNvCxnSpPr>
              <a:cxnSpLocks noChangeShapeType="1"/>
              <a:stCxn id="56" idx="2"/>
              <a:endCxn id="66" idx="0"/>
            </p:cNvCxnSpPr>
            <p:nvPr/>
          </p:nvCxnSpPr>
          <p:spPr bwMode="auto">
            <a:xfrm flipH="1">
              <a:off x="2312" y="1329"/>
              <a:ext cx="2135" cy="960"/>
            </a:xfrm>
            <a:prstGeom prst="straightConnector1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AutoShape 56"/>
            <p:cNvCxnSpPr>
              <a:cxnSpLocks noChangeShapeType="1"/>
              <a:stCxn id="56" idx="2"/>
              <a:endCxn id="67" idx="0"/>
            </p:cNvCxnSpPr>
            <p:nvPr/>
          </p:nvCxnSpPr>
          <p:spPr bwMode="auto">
            <a:xfrm flipH="1">
              <a:off x="3120" y="1329"/>
              <a:ext cx="1327" cy="861"/>
            </a:xfrm>
            <a:prstGeom prst="straightConnector1">
              <a:avLst/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9" name="AutoShape 57"/>
            <p:cNvSpPr>
              <a:spLocks noChangeArrowheads="1"/>
            </p:cNvSpPr>
            <p:nvPr/>
          </p:nvSpPr>
          <p:spPr bwMode="auto">
            <a:xfrm>
              <a:off x="2784" y="2868"/>
              <a:ext cx="33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0" name="AutoShape 58"/>
            <p:cNvCxnSpPr>
              <a:cxnSpLocks noChangeShapeType="1"/>
              <a:stCxn id="61" idx="2"/>
              <a:endCxn id="59" idx="0"/>
            </p:cNvCxnSpPr>
            <p:nvPr/>
          </p:nvCxnSpPr>
          <p:spPr bwMode="auto">
            <a:xfrm>
              <a:off x="1280" y="1395"/>
              <a:ext cx="1672" cy="1473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1" name="AutoShape 59"/>
            <p:cNvSpPr>
              <a:spLocks noChangeArrowheads="1"/>
            </p:cNvSpPr>
            <p:nvPr/>
          </p:nvSpPr>
          <p:spPr bwMode="auto">
            <a:xfrm>
              <a:off x="1118" y="1299"/>
              <a:ext cx="32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AutoShape 60"/>
            <p:cNvSpPr>
              <a:spLocks noChangeArrowheads="1"/>
            </p:cNvSpPr>
            <p:nvPr/>
          </p:nvSpPr>
          <p:spPr bwMode="auto">
            <a:xfrm>
              <a:off x="2169" y="2772"/>
              <a:ext cx="273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61"/>
            <p:cNvSpPr>
              <a:spLocks noChangeArrowheads="1"/>
            </p:cNvSpPr>
            <p:nvPr/>
          </p:nvSpPr>
          <p:spPr bwMode="auto">
            <a:xfrm>
              <a:off x="549" y="1908"/>
              <a:ext cx="384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4" name="AutoShape 62"/>
            <p:cNvCxnSpPr>
              <a:cxnSpLocks noChangeShapeType="1"/>
              <a:stCxn id="63" idx="2"/>
              <a:endCxn id="62" idx="0"/>
            </p:cNvCxnSpPr>
            <p:nvPr/>
          </p:nvCxnSpPr>
          <p:spPr bwMode="auto">
            <a:xfrm>
              <a:off x="741" y="2004"/>
              <a:ext cx="1565" cy="768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63"/>
            <p:cNvCxnSpPr>
              <a:cxnSpLocks noChangeShapeType="1"/>
              <a:stCxn id="63" idx="2"/>
              <a:endCxn id="24" idx="0"/>
            </p:cNvCxnSpPr>
            <p:nvPr/>
          </p:nvCxnSpPr>
          <p:spPr bwMode="auto">
            <a:xfrm>
              <a:off x="741" y="2004"/>
              <a:ext cx="2502" cy="672"/>
            </a:xfrm>
            <a:prstGeom prst="straightConnector1">
              <a:avLst/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6" name="AutoShape 64"/>
            <p:cNvSpPr>
              <a:spLocks noChangeArrowheads="1"/>
            </p:cNvSpPr>
            <p:nvPr/>
          </p:nvSpPr>
          <p:spPr bwMode="auto">
            <a:xfrm>
              <a:off x="2175" y="2289"/>
              <a:ext cx="273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AutoShape 65"/>
            <p:cNvSpPr>
              <a:spLocks noChangeArrowheads="1"/>
            </p:cNvSpPr>
            <p:nvPr/>
          </p:nvSpPr>
          <p:spPr bwMode="auto">
            <a:xfrm>
              <a:off x="2760" y="2190"/>
              <a:ext cx="720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AutoShape 66"/>
            <p:cNvSpPr>
              <a:spLocks noChangeArrowheads="1"/>
            </p:cNvSpPr>
            <p:nvPr/>
          </p:nvSpPr>
          <p:spPr bwMode="auto">
            <a:xfrm>
              <a:off x="3081" y="2481"/>
              <a:ext cx="288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AutoShape 67"/>
            <p:cNvSpPr>
              <a:spLocks noChangeArrowheads="1"/>
            </p:cNvSpPr>
            <p:nvPr/>
          </p:nvSpPr>
          <p:spPr bwMode="auto">
            <a:xfrm>
              <a:off x="1056" y="3537"/>
              <a:ext cx="279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AutoShape 68"/>
            <p:cNvSpPr>
              <a:spLocks noChangeArrowheads="1"/>
            </p:cNvSpPr>
            <p:nvPr/>
          </p:nvSpPr>
          <p:spPr bwMode="auto">
            <a:xfrm>
              <a:off x="4596" y="1521"/>
              <a:ext cx="96" cy="96"/>
            </a:xfrm>
            <a:prstGeom prst="roundRect">
              <a:avLst>
                <a:gd name="adj" fmla="val 30208"/>
              </a:avLst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1" name="AutoShape 69"/>
            <p:cNvCxnSpPr>
              <a:cxnSpLocks noChangeShapeType="1"/>
              <a:stCxn id="70" idx="2"/>
              <a:endCxn id="17" idx="0"/>
            </p:cNvCxnSpPr>
            <p:nvPr/>
          </p:nvCxnSpPr>
          <p:spPr bwMode="auto">
            <a:xfrm flipH="1">
              <a:off x="2478" y="1617"/>
              <a:ext cx="2166" cy="1155"/>
            </a:xfrm>
            <a:prstGeom prst="straightConnector1">
              <a:avLst/>
            </a:prstGeom>
            <a:noFill/>
            <a:ln w="6350">
              <a:solidFill>
                <a:srgbClr val="8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8052573" cy="4978099"/>
          </a:xfrm>
          <a:prstGeom prst="rect">
            <a:avLst/>
          </a:prstGeom>
        </p:spPr>
      </p:pic>
      <p:sp>
        <p:nvSpPr>
          <p:cNvPr id="7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926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14338" name="Picture 2" descr="illedresultat for funny transl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137" y="2187615"/>
            <a:ext cx="4986688" cy="306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482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  <p:sp>
        <p:nvSpPr>
          <p:cNvPr id="9" name="TextBox 8"/>
          <p:cNvSpPr txBox="1"/>
          <p:nvPr/>
        </p:nvSpPr>
        <p:spPr>
          <a:xfrm>
            <a:off x="1226914" y="1745437"/>
            <a:ext cx="7514045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Input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Il visit son pays natal demain pour célébrer l’anniversaire de sa maman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MT_1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is out his </a:t>
            </a:r>
            <a:r>
              <a:rPr lang="en-US" sz="15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country to </a:t>
            </a:r>
            <a:r>
              <a:rPr lang="en-US" sz="15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his </a:t>
            </a:r>
            <a:r>
              <a:rPr lang="en-US" sz="1500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mother </a:t>
            </a:r>
            <a:r>
              <a:rPr lang="en-US" sz="1500" dirty="0">
                <a:solidFill>
                  <a:srgbClr val="7030A0"/>
                </a:solidFill>
                <a:latin typeface="Helvetica" charset="0"/>
                <a:ea typeface="Helvetica" charset="0"/>
                <a:cs typeface="Helvetica" charset="0"/>
              </a:rPr>
              <a:t>’s birthday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Reference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Tomorrow, he visits his original </a:t>
            </a:r>
            <a:r>
              <a:rPr lang="en-US" sz="15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country to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celebrate </a:t>
            </a:r>
            <a:r>
              <a:rPr lang="en-US" sz="1500" dirty="0">
                <a:solidFill>
                  <a:srgbClr val="0070C0"/>
                </a:solidFill>
                <a:latin typeface="Helvetica" charset="0"/>
                <a:ea typeface="Helvetica" charset="0"/>
                <a:cs typeface="Helvetica" charset="0"/>
              </a:rPr>
              <a:t>his </a:t>
            </a:r>
            <a:r>
              <a:rPr lang="en-US" sz="1500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mother </a:t>
            </a:r>
            <a:r>
              <a:rPr lang="en-US" sz="1500" dirty="0">
                <a:solidFill>
                  <a:srgbClr val="7030A0"/>
                </a:solidFill>
                <a:latin typeface="Helvetica" charset="0"/>
                <a:ea typeface="Helvetica" charset="0"/>
                <a:cs typeface="Helvetica" charset="0"/>
              </a:rPr>
              <a:t>’s birthday</a:t>
            </a:r>
          </a:p>
        </p:txBody>
      </p:sp>
      <p:graphicFrame>
        <p:nvGraphicFramePr>
          <p:cNvPr id="7" name="Group 88"/>
          <p:cNvGraphicFramePr>
            <a:graphicFrameLocks/>
          </p:cNvGraphicFramePr>
          <p:nvPr>
            <p:extLst/>
          </p:nvPr>
        </p:nvGraphicFramePr>
        <p:xfrm>
          <a:off x="3123646" y="3219389"/>
          <a:ext cx="2809239" cy="1714500"/>
        </p:xfrm>
        <a:graphic>
          <a:graphicData uri="http://schemas.openxmlformats.org/drawingml/2006/table">
            <a:tbl>
              <a:tblPr/>
              <a:tblGrid>
                <a:gridCol w="2182490"/>
                <a:gridCol w="626749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-gram matchings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3-gram matches: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 bwMode="auto">
          <a:xfrm>
            <a:off x="1" y="0"/>
            <a:ext cx="6943240" cy="6665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dirty="0"/>
              <a:t>BLEU considers MT_1 to be a descent translation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807425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88"/>
          <p:cNvGraphicFramePr>
            <a:graphicFrameLocks noGrp="1"/>
          </p:cNvGraphicFramePr>
          <p:nvPr>
            <p:ph idx="1"/>
            <p:extLst/>
          </p:nvPr>
        </p:nvGraphicFramePr>
        <p:xfrm>
          <a:off x="680483" y="3205055"/>
          <a:ext cx="2809239" cy="1714500"/>
        </p:xfrm>
        <a:graphic>
          <a:graphicData uri="http://schemas.openxmlformats.org/drawingml/2006/table">
            <a:tbl>
              <a:tblPr/>
              <a:tblGrid>
                <a:gridCol w="2182490"/>
                <a:gridCol w="626749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-gram matchings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MT_1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7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3-gram matches:</a:t>
                      </a:r>
                      <a:endParaRPr kumimoji="0" lang="en-US" altLang="zh-TW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graphicFrame>
        <p:nvGraphicFramePr>
          <p:cNvPr id="15" name="Group 88"/>
          <p:cNvGraphicFramePr>
            <a:graphicFrameLocks/>
          </p:cNvGraphicFramePr>
          <p:nvPr>
            <p:extLst/>
          </p:nvPr>
        </p:nvGraphicFramePr>
        <p:xfrm>
          <a:off x="5491798" y="3204104"/>
          <a:ext cx="2809239" cy="1715452"/>
        </p:xfrm>
        <a:graphic>
          <a:graphicData uri="http://schemas.openxmlformats.org/drawingml/2006/table">
            <a:tbl>
              <a:tblPr/>
              <a:tblGrid>
                <a:gridCol w="2191643"/>
                <a:gridCol w="617596"/>
              </a:tblGrid>
              <a:tr h="3431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n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-gram matchings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MT_2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5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1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3-gram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4-gram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26914" y="1745437"/>
            <a:ext cx="74153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Input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Il </a:t>
            </a:r>
            <a:r>
              <a:rPr lang="en-US" sz="1500" dirty="0" err="1">
                <a:latin typeface="Helvetica" charset="0"/>
                <a:ea typeface="Helvetica" charset="0"/>
                <a:cs typeface="Helvetica" charset="0"/>
              </a:rPr>
              <a:t>visite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son pays natal demain pour célébrer l’anniversaire de sa maman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MT_1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is out his country to his mother’s birthday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MT_2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goes back home to celebrate the birthday of his mama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Reference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Tomorrow, he visits his original country to celebrate his mother’s birthday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" y="15775"/>
            <a:ext cx="6478292" cy="66656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/>
              <a:t>BLEU considers MT_1 to be better than MT_2</a:t>
            </a:r>
          </a:p>
        </p:txBody>
      </p:sp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787366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1493658" y="2240868"/>
            <a:ext cx="6182916" cy="3086100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endParaRPr lang="en-US" altLang="en-US" sz="18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buNone/>
            </a:pPr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How well is</a:t>
            </a:r>
            <a:r>
              <a:rPr lang="en-US" altLang="en-US" sz="9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0" indent="0" algn="ctr">
              <a:buNone/>
            </a:pPr>
            <a:r>
              <a:rPr lang="en-US" altLang="en-US" sz="2700" b="1" dirty="0">
                <a:latin typeface="Helvetica Neue" charset="0"/>
                <a:ea typeface="Helvetica Neue" charset="0"/>
                <a:cs typeface="Helvetica Neue" charset="0"/>
              </a:rPr>
              <a:t>who did what to whom, for whom, when, where, why and how</a:t>
            </a:r>
          </a:p>
          <a:p>
            <a:pPr marL="0" indent="0" algn="ctr">
              <a:buNone/>
            </a:pPr>
            <a:r>
              <a:rPr lang="en-US" altLang="en-US" sz="105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</a:p>
          <a:p>
            <a:pPr marL="0" indent="0" algn="ctr">
              <a:buNone/>
            </a:pPr>
            <a:r>
              <a:rPr lang="en-US" altLang="en-US" dirty="0">
                <a:latin typeface="Helvetica Neue" charset="0"/>
                <a:ea typeface="Helvetica Neue" charset="0"/>
                <a:cs typeface="Helvetica Neue" charset="0"/>
              </a:rPr>
              <a:t>preserved in translation?</a:t>
            </a:r>
          </a:p>
          <a:p>
            <a:pPr marL="0" indent="0" algn="ctr">
              <a:buNone/>
            </a:pPr>
            <a:endParaRPr lang="en-US" alt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" y="27150"/>
            <a:ext cx="6617776" cy="386547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/>
              <a:t>What makes a translation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B14AFD-F65F-FC46-AA80-A60BDBC43EC1}" type="slidenum">
              <a:rPr lang="en-US" smtClean="0"/>
              <a:t>72</a:t>
            </a:fld>
            <a:endParaRPr lang="en-US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51414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413853"/>
            <a:ext cx="8814828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en-US" sz="2000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English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/>
            </a:r>
            <a:br>
              <a:rPr lang="en-US" altLang="en-US" sz="2000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</a:br>
            <a:endParaRPr lang="en-US" altLang="en-US" sz="2000" dirty="0" smtClean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2000" dirty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2000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2000" dirty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2000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endParaRPr lang="en-US" altLang="en-US" sz="2000" dirty="0" smtClean="0">
              <a:latin typeface="Tahoma" charset="0"/>
              <a:ea typeface="Tahoma" charset="0"/>
              <a:cs typeface="Tahoma" charset="0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en-US" altLang="en-US" sz="2000" dirty="0" smtClean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English</a:t>
            </a:r>
            <a:endParaRPr lang="en-US" altLang="en-US" sz="2000" dirty="0">
              <a:solidFill>
                <a:srgbClr val="FF0000"/>
              </a:solidFill>
              <a:latin typeface="Tahoma" charset="0"/>
              <a:ea typeface="Tahoma" charset="0"/>
              <a:cs typeface="Tahoma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000" dirty="0">
              <a:latin typeface="Tahoma" charset="0"/>
              <a:ea typeface="Tahoma" charset="0"/>
              <a:cs typeface="Tahoma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en-US" sz="2000" dirty="0">
              <a:latin typeface="Tahoma" charset="0"/>
              <a:ea typeface="Tahoma" charset="0"/>
              <a:cs typeface="Tahoma" charset="0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sz="2000" dirty="0" smtClean="0"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88EB5DD-F483-4D84-8518-36857E0B2BAA}" type="slidenum">
              <a:rPr lang="en-US" altLang="zh-CN" smtClean="0">
                <a:latin typeface="Tahoma" charset="0"/>
                <a:ea typeface="Tahoma" charset="0"/>
                <a:cs typeface="Tahoma" charset="0"/>
              </a:rPr>
              <a:pPr>
                <a:defRPr/>
              </a:pPr>
              <a:t>73</a:t>
            </a:fld>
            <a:endParaRPr lang="en-US" altLang="zh-CN">
              <a:latin typeface="Tahoma" charset="0"/>
              <a:ea typeface="Tahoma" charset="0"/>
              <a:cs typeface="Tahom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7437" y="2564904"/>
            <a:ext cx="8290273" cy="1982863"/>
            <a:chOff x="2101515" y="3406117"/>
            <a:chExt cx="8290273" cy="1982863"/>
          </a:xfrm>
        </p:grpSpPr>
        <p:sp>
          <p:nvSpPr>
            <p:cNvPr id="9" name="Left Brace 8"/>
            <p:cNvSpPr/>
            <p:nvPr/>
          </p:nvSpPr>
          <p:spPr bwMode="auto">
            <a:xfrm>
              <a:off x="2101515" y="3406117"/>
              <a:ext cx="417095" cy="1828800"/>
            </a:xfrm>
            <a:prstGeom prst="leftBrace">
              <a:avLst/>
            </a:prstGeom>
            <a:ln w="31750">
              <a:solidFill>
                <a:srgbClr val="FF000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98821" y="3411462"/>
              <a:ext cx="7792967" cy="617470"/>
              <a:chOff x="2598821" y="2753740"/>
              <a:chExt cx="7792967" cy="61747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2598821" y="3001878"/>
                <a:ext cx="7792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Tahoma" charset="0"/>
                    <a:ea typeface="Tahoma" charset="0"/>
                    <a:cs typeface="Tahoma" charset="0"/>
                  </a:rPr>
                  <a:t>REF</a:t>
                </a:r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                   He </a:t>
                </a:r>
                <a:r>
                  <a:rPr lang="en-US" dirty="0">
                    <a:latin typeface="Tahoma" charset="0"/>
                    <a:ea typeface="Tahoma" charset="0"/>
                    <a:cs typeface="Tahoma" charset="0"/>
                  </a:rPr>
                  <a:t>goes </a:t>
                </a:r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to his home </a:t>
                </a:r>
                <a:r>
                  <a:rPr lang="en-US" dirty="0">
                    <a:latin typeface="Tahoma" charset="0"/>
                    <a:ea typeface="Tahoma" charset="0"/>
                    <a:cs typeface="Tahoma" charset="0"/>
                  </a:rPr>
                  <a:t>tomorrow for his mother's birthday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844717" y="2803024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ahoma" charset="0"/>
                    <a:ea typeface="Tahoma" charset="0"/>
                    <a:cs typeface="Tahoma" charset="0"/>
                  </a:rPr>
                  <a:t>PRED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301589" y="2803024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Tahoma" charset="0"/>
                    <a:ea typeface="Tahoma" charset="0"/>
                    <a:cs typeface="Tahoma" charset="0"/>
                  </a:rPr>
                  <a:t>ARG0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417821" y="2816589"/>
                <a:ext cx="9126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ahoma" charset="0"/>
                    <a:ea typeface="Tahoma" charset="0"/>
                    <a:cs typeface="Tahoma" charset="0"/>
                  </a:rPr>
                  <a:t>ARG-LOC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595858" y="2816589"/>
                <a:ext cx="9192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Tahoma" charset="0"/>
                    <a:ea typeface="Tahoma" charset="0"/>
                    <a:cs typeface="Tahoma" charset="0"/>
                  </a:rPr>
                  <a:t>ARG-TMP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282797" y="2753740"/>
                <a:ext cx="9012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Tahoma" charset="0"/>
                    <a:ea typeface="Tahoma" charset="0"/>
                    <a:cs typeface="Tahoma" charset="0"/>
                  </a:rPr>
                  <a:t>ARG-PRP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cxnSp>
            <p:nvCxnSpPr>
              <p:cNvPr id="42" name="Curved Connector 41"/>
              <p:cNvCxnSpPr>
                <a:endCxn id="17" idx="0"/>
              </p:cNvCxnSpPr>
              <p:nvPr/>
            </p:nvCxnSpPr>
            <p:spPr bwMode="auto">
              <a:xfrm rot="5400000" flipH="1" flipV="1">
                <a:off x="4883494" y="2532262"/>
                <a:ext cx="12700" cy="541525"/>
              </a:xfrm>
              <a:prstGeom prst="curvedConnector3">
                <a:avLst>
                  <a:gd name="adj1" fmla="val 18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Curved Connector 42"/>
              <p:cNvCxnSpPr>
                <a:endCxn id="17" idx="0"/>
              </p:cNvCxnSpPr>
              <p:nvPr/>
            </p:nvCxnSpPr>
            <p:spPr bwMode="auto">
              <a:xfrm rot="16200000" flipV="1">
                <a:off x="5507413" y="2449869"/>
                <a:ext cx="13565" cy="719875"/>
              </a:xfrm>
              <a:prstGeom prst="curvedConnector3">
                <a:avLst>
                  <a:gd name="adj1" fmla="val 178521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Curved Connector 43"/>
              <p:cNvCxnSpPr>
                <a:endCxn id="17" idx="0"/>
              </p:cNvCxnSpPr>
              <p:nvPr/>
            </p:nvCxnSpPr>
            <p:spPr bwMode="auto">
              <a:xfrm rot="16200000" flipV="1">
                <a:off x="6098099" y="1859183"/>
                <a:ext cx="13565" cy="1901247"/>
              </a:xfrm>
              <a:prstGeom prst="curvedConnector3">
                <a:avLst>
                  <a:gd name="adj1" fmla="val 320434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Curved Connector 44"/>
              <p:cNvCxnSpPr>
                <a:endCxn id="17" idx="0"/>
              </p:cNvCxnSpPr>
              <p:nvPr/>
            </p:nvCxnSpPr>
            <p:spPr bwMode="auto">
              <a:xfrm rot="16200000" flipH="1" flipV="1">
                <a:off x="6919188" y="988809"/>
                <a:ext cx="49284" cy="3579145"/>
              </a:xfrm>
              <a:prstGeom prst="curvedConnector3">
                <a:avLst>
                  <a:gd name="adj1" fmla="val -1310151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" name="Group 10"/>
            <p:cNvGrpSpPr/>
            <p:nvPr/>
          </p:nvGrpSpPr>
          <p:grpSpPr>
            <a:xfrm>
              <a:off x="2598821" y="4657693"/>
              <a:ext cx="6766339" cy="731287"/>
              <a:chOff x="2598821" y="4091374"/>
              <a:chExt cx="6766339" cy="73128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2598821" y="4091374"/>
                <a:ext cx="6766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Tahoma" charset="0"/>
                    <a:ea typeface="Tahoma" charset="0"/>
                    <a:cs typeface="Tahoma" charset="0"/>
                  </a:rPr>
                  <a:t>MT    </a:t>
                </a:r>
                <a:r>
                  <a:rPr lang="en-US" dirty="0">
                    <a:latin typeface="Tahoma" charset="0"/>
                    <a:ea typeface="Tahoma" charset="0"/>
                    <a:cs typeface="Tahoma" charset="0"/>
                  </a:rPr>
                  <a:t>        </a:t>
                </a:r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        Tomorrow, he enters </a:t>
                </a:r>
                <a:r>
                  <a:rPr lang="en-US" dirty="0">
                    <a:latin typeface="Tahoma" charset="0"/>
                    <a:ea typeface="Tahoma" charset="0"/>
                    <a:cs typeface="Tahoma" charset="0"/>
                  </a:rPr>
                  <a:t>home </a:t>
                </a:r>
                <a:r>
                  <a:rPr lang="en-US" dirty="0" smtClean="0">
                    <a:latin typeface="Tahoma" charset="0"/>
                    <a:ea typeface="Tahoma" charset="0"/>
                    <a:cs typeface="Tahoma" charset="0"/>
                  </a:rPr>
                  <a:t>for mother birthday</a:t>
                </a:r>
                <a:endParaRPr lang="en-US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966998" y="4459177"/>
                <a:ext cx="6190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ahoma" charset="0"/>
                    <a:ea typeface="Tahoma" charset="0"/>
                    <a:cs typeface="Tahoma" charset="0"/>
                  </a:rPr>
                  <a:t>PRED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417466" y="4459177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Tahoma" charset="0"/>
                    <a:ea typeface="Tahoma" charset="0"/>
                    <a:cs typeface="Tahoma" charset="0"/>
                  </a:rPr>
                  <a:t>ARG0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597183" y="4514883"/>
                <a:ext cx="6222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ahoma" charset="0"/>
                    <a:ea typeface="Tahoma" charset="0"/>
                    <a:cs typeface="Tahoma" charset="0"/>
                  </a:rPr>
                  <a:t>ARG1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7776900" y="4514883"/>
                <a:ext cx="90120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Tahoma" charset="0"/>
                    <a:ea typeface="Tahoma" charset="0"/>
                    <a:cs typeface="Tahoma" charset="0"/>
                  </a:rPr>
                  <a:t>ARG-PRP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430198" y="4451328"/>
                <a:ext cx="9192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>
                    <a:latin typeface="Tahoma" charset="0"/>
                    <a:ea typeface="Tahoma" charset="0"/>
                    <a:cs typeface="Tahoma" charset="0"/>
                  </a:rPr>
                  <a:t>ARG-TMP</a:t>
                </a:r>
                <a:endParaRPr lang="en-US" sz="140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cxnSp>
            <p:nvCxnSpPr>
              <p:cNvPr id="32" name="Curved Connector 31"/>
              <p:cNvCxnSpPr/>
              <p:nvPr/>
            </p:nvCxnSpPr>
            <p:spPr bwMode="auto">
              <a:xfrm rot="16200000" flipH="1">
                <a:off x="5579267" y="4069682"/>
                <a:ext cx="7849" cy="1386694"/>
              </a:xfrm>
              <a:prstGeom prst="curvedConnector3">
                <a:avLst>
                  <a:gd name="adj1" fmla="val 485193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Curved Connector 32"/>
              <p:cNvCxnSpPr/>
              <p:nvPr/>
            </p:nvCxnSpPr>
            <p:spPr bwMode="auto">
              <a:xfrm rot="16200000" flipH="1">
                <a:off x="6002573" y="4492989"/>
                <a:ext cx="12700" cy="547929"/>
              </a:xfrm>
              <a:prstGeom prst="curvedConnector3">
                <a:avLst>
                  <a:gd name="adj1" fmla="val 180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Curved Connector 33"/>
              <p:cNvCxnSpPr/>
              <p:nvPr/>
            </p:nvCxnSpPr>
            <p:spPr bwMode="auto">
              <a:xfrm rot="5400000" flipH="1">
                <a:off x="6564579" y="4478913"/>
                <a:ext cx="55706" cy="631788"/>
              </a:xfrm>
              <a:prstGeom prst="curvedConnector3">
                <a:avLst>
                  <a:gd name="adj1" fmla="val -122391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Curved Connector 34"/>
              <p:cNvCxnSpPr/>
              <p:nvPr/>
            </p:nvCxnSpPr>
            <p:spPr bwMode="auto">
              <a:xfrm rot="5400000" flipH="1">
                <a:off x="7224169" y="3819324"/>
                <a:ext cx="55706" cy="1950967"/>
              </a:xfrm>
              <a:prstGeom prst="curvedConnector3">
                <a:avLst>
                  <a:gd name="adj1" fmla="val -410369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2" name="Straight Connector 11"/>
            <p:cNvCxnSpPr/>
            <p:nvPr/>
          </p:nvCxnSpPr>
          <p:spPr bwMode="auto">
            <a:xfrm>
              <a:off x="4430198" y="4028932"/>
              <a:ext cx="3022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4843266" y="4020912"/>
              <a:ext cx="48673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13"/>
            <p:cNvCxnSpPr/>
            <p:nvPr/>
          </p:nvCxnSpPr>
          <p:spPr bwMode="auto">
            <a:xfrm>
              <a:off x="5455290" y="4028934"/>
              <a:ext cx="104335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6649728" y="4020914"/>
              <a:ext cx="94850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7762798" y="4028936"/>
              <a:ext cx="246018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5529085" y="4662592"/>
              <a:ext cx="30222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>
              <a:off x="5917817" y="4670614"/>
              <a:ext cx="53540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>
              <a:off x="6583561" y="4662594"/>
              <a:ext cx="53540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>
              <a:off x="7238346" y="4670616"/>
              <a:ext cx="20332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4372449" y="4662596"/>
              <a:ext cx="104335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4581309" y="4028932"/>
              <a:ext cx="1098887" cy="641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3" name="Straight Connector 22"/>
            <p:cNvCxnSpPr/>
            <p:nvPr/>
          </p:nvCxnSpPr>
          <p:spPr bwMode="auto">
            <a:xfrm>
              <a:off x="5105094" y="4020910"/>
              <a:ext cx="1098887" cy="6416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8051417" y="4027764"/>
              <a:ext cx="759555" cy="6557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5" name="Straight Connector 24"/>
            <p:cNvCxnSpPr/>
            <p:nvPr/>
          </p:nvCxnSpPr>
          <p:spPr bwMode="auto">
            <a:xfrm flipH="1">
              <a:off x="4756747" y="4034416"/>
              <a:ext cx="2362222" cy="6361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" name="Lightning Bolt 2"/>
          <p:cNvSpPr/>
          <p:nvPr/>
        </p:nvSpPr>
        <p:spPr bwMode="auto">
          <a:xfrm>
            <a:off x="909567" y="1860041"/>
            <a:ext cx="696888" cy="864096"/>
          </a:xfrm>
          <a:prstGeom prst="lightningBol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6" name="Lightning Bolt 45"/>
          <p:cNvSpPr/>
          <p:nvPr/>
        </p:nvSpPr>
        <p:spPr bwMode="auto">
          <a:xfrm rot="14465550">
            <a:off x="946638" y="4276038"/>
            <a:ext cx="696888" cy="864096"/>
          </a:xfrm>
          <a:prstGeom prst="lightningBol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  <a:ea typeface="Tahoma" charset="0"/>
              <a:cs typeface="Tahoma" charset="0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0" y="242732"/>
            <a:ext cx="9172576" cy="605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/>
              <a:t>Semantic based evaluation </a:t>
            </a:r>
          </a:p>
        </p:txBody>
      </p:sp>
      <p:sp>
        <p:nvSpPr>
          <p:cNvPr id="4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4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667990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  <p:graphicFrame>
        <p:nvGraphicFramePr>
          <p:cNvPr id="15" name="Group 88"/>
          <p:cNvGraphicFramePr>
            <a:graphicFrameLocks/>
          </p:cNvGraphicFramePr>
          <p:nvPr>
            <p:extLst/>
          </p:nvPr>
        </p:nvGraphicFramePr>
        <p:xfrm>
          <a:off x="3123645" y="3225535"/>
          <a:ext cx="2809239" cy="1715452"/>
        </p:xfrm>
        <a:graphic>
          <a:graphicData uri="http://schemas.openxmlformats.org/drawingml/2006/table">
            <a:tbl>
              <a:tblPr/>
              <a:tblGrid>
                <a:gridCol w="2191643"/>
                <a:gridCol w="617596"/>
              </a:tblGrid>
              <a:tr h="3431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SRL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matchings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Predicate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Argument matches: 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226914" y="1745437"/>
            <a:ext cx="7415363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MT_2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goes back home to celebrate the birthday of his mama </a:t>
            </a:r>
          </a:p>
          <a:p>
            <a:pPr>
              <a:lnSpc>
                <a:spcPct val="150000"/>
              </a:lnSpc>
            </a:pPr>
            <a:endParaRPr lang="en-US" sz="1500" b="1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Reference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Tomorrow, he visits his original country to celebrate his mother’s birthday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0" y="242732"/>
            <a:ext cx="9172576" cy="605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/>
              <a:t>Semantic based evaluation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646761" y="2153842"/>
            <a:ext cx="4018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260153" y="2150266"/>
            <a:ext cx="33212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19571" y="2150265"/>
            <a:ext cx="94760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150815" y="2150265"/>
            <a:ext cx="327138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515995" y="2515848"/>
            <a:ext cx="4018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119571" y="2522368"/>
            <a:ext cx="33212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09150" y="2515848"/>
            <a:ext cx="1509398" cy="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25704" y="2522367"/>
            <a:ext cx="267160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46024" y="2150264"/>
            <a:ext cx="4523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13528" y="2150264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verb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29959" y="2144884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where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55134" y="2143745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90660" y="2328656"/>
            <a:ext cx="4523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who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458165" y="2328656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what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174595" y="2323276"/>
            <a:ext cx="5741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>
                <a:latin typeface="Helvetica" charset="0"/>
                <a:ea typeface="Helvetica" charset="0"/>
                <a:cs typeface="Helvetica" charset="0"/>
              </a:rPr>
              <a:t>where</a:t>
            </a:r>
            <a:endParaRPr lang="en-US" sz="105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9770" y="2322137"/>
            <a:ext cx="4459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latin typeface="Helvetica" charset="0"/>
                <a:ea typeface="Helvetica" charset="0"/>
                <a:cs typeface="Helvetica" charset="0"/>
              </a:rPr>
              <a:t>why</a:t>
            </a:r>
          </a:p>
        </p:txBody>
      </p:sp>
      <p:sp>
        <p:nvSpPr>
          <p:cNvPr id="2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3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54243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defRPr/>
            </a:pPr>
            <a:fld id="{D72637D0-8742-4499-90EF-5D957E91F141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  <p:sp>
        <p:nvSpPr>
          <p:cNvPr id="12" name="TextBox 11"/>
          <p:cNvSpPr txBox="1"/>
          <p:nvPr/>
        </p:nvSpPr>
        <p:spPr>
          <a:xfrm>
            <a:off x="1226914" y="1745437"/>
            <a:ext cx="74153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Input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Il visit son pays natal demain pour célébrer l’anniversaire de sa maman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MT_1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is out his country to his mother’s birthday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MT_2         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He goes back home to celebrate the birthday of his mama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Reference  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Tomorrow, he visits his original country to celebrate his mother’s birthday</a:t>
            </a:r>
          </a:p>
        </p:txBody>
      </p:sp>
      <p:graphicFrame>
        <p:nvGraphicFramePr>
          <p:cNvPr id="8" name="Group 88"/>
          <p:cNvGraphicFramePr>
            <a:graphicFrameLocks/>
          </p:cNvGraphicFramePr>
          <p:nvPr>
            <p:extLst/>
          </p:nvPr>
        </p:nvGraphicFramePr>
        <p:xfrm>
          <a:off x="5288202" y="3346816"/>
          <a:ext cx="2809239" cy="1029176"/>
        </p:xfrm>
        <a:graphic>
          <a:graphicData uri="http://schemas.openxmlformats.org/drawingml/2006/table">
            <a:tbl>
              <a:tblPr/>
              <a:tblGrid>
                <a:gridCol w="2191643"/>
                <a:gridCol w="617596"/>
              </a:tblGrid>
              <a:tr h="342900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SRL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matchings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MT_2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Predicate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2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Argument matches: 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8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88"/>
          <p:cNvGraphicFramePr>
            <a:graphicFrameLocks/>
          </p:cNvGraphicFramePr>
          <p:nvPr>
            <p:extLst/>
          </p:nvPr>
        </p:nvGraphicFramePr>
        <p:xfrm>
          <a:off x="1316080" y="3346579"/>
          <a:ext cx="2809239" cy="1029414"/>
        </p:xfrm>
        <a:graphic>
          <a:graphicData uri="http://schemas.openxmlformats.org/drawingml/2006/table">
            <a:tbl>
              <a:tblPr/>
              <a:tblGrid>
                <a:gridCol w="2191643"/>
                <a:gridCol w="617596"/>
              </a:tblGrid>
              <a:tr h="34313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SRL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 matchings 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MT_1</a:t>
                      </a:r>
                      <a:endParaRPr kumimoji="0" lang="en-US" altLang="zh-TW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Predicate matches: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31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Argument matches: 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0"/>
                        <a:buNone/>
                        <a:tabLst/>
                      </a:pPr>
                      <a:r>
                        <a:rPr kumimoji="0" lang="en-US" altLang="zh-TW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Helvetica" charset="0"/>
                          <a:cs typeface="Helvetica" charset="0"/>
                        </a:rPr>
                        <a:t>0</a:t>
                      </a:r>
                      <a:endParaRPr kumimoji="0" lang="en-US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 bwMode="auto">
          <a:xfrm>
            <a:off x="0" y="242732"/>
            <a:ext cx="9172576" cy="6059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de-DE"/>
            </a:defPPr>
            <a:lvl1pPr>
              <a:spcBef>
                <a:spcPct val="0"/>
              </a:spcBef>
              <a:buNone/>
              <a:defRPr sz="4400" b="0" i="0">
                <a:latin typeface="TheSans UHH Bold Caps"/>
                <a:ea typeface="+mj-ea"/>
                <a:cs typeface="TheSans UHH Bold Caps"/>
              </a:defRPr>
            </a:lvl1pPr>
          </a:lstStyle>
          <a:p>
            <a:r>
              <a:rPr lang="en-US" sz="4000" dirty="0"/>
              <a:t>Semantic based evaluation </a:t>
            </a:r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20890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51" y="-119070"/>
            <a:ext cx="6877050" cy="838200"/>
          </a:xfrm>
        </p:spPr>
        <p:txBody>
          <a:bodyPr/>
          <a:lstStyle/>
          <a:p>
            <a:r>
              <a:rPr lang="en-US" dirty="0" smtClean="0"/>
              <a:t>Immediate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775202"/>
            <a:ext cx="2133600" cy="365125"/>
          </a:xfrm>
        </p:spPr>
        <p:txBody>
          <a:bodyPr/>
          <a:lstStyle/>
          <a:p>
            <a:fld id="{026D01DD-F6CF-4A42-8A29-0CEC45D8CF62}" type="slidenum">
              <a:rPr lang="ko-KR" altLang="de-DE" smtClean="0"/>
              <a:pPr/>
              <a:t>76</a:t>
            </a:fld>
            <a:endParaRPr lang="ko-KR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6" y="547142"/>
            <a:ext cx="6331504" cy="6331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291" y="1269243"/>
            <a:ext cx="2265297" cy="109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98" y="2469752"/>
            <a:ext cx="1852102" cy="38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0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14340" name="Picture 4" descr="illedresultat for funny transl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03" y="2134725"/>
            <a:ext cx="4979122" cy="32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987609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 smtClean="0"/>
              <a:t>MT epic fails</a:t>
            </a:r>
            <a:endParaRPr lang="en-US" sz="4000" dirty="0"/>
          </a:p>
        </p:txBody>
      </p:sp>
      <p:pic>
        <p:nvPicPr>
          <p:cNvPr id="17410" name="Picture 2" descr="illedresultat for funny transl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901" y="2199190"/>
            <a:ext cx="3923818" cy="277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01/07/20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1473576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6185</TotalTime>
  <Words>6239</Words>
  <Application>Microsoft Macintosh PowerPoint</Application>
  <PresentationFormat>On-screen Show (4:3)</PresentationFormat>
  <Paragraphs>1059</Paragraphs>
  <Slides>76</Slides>
  <Notes>22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8" baseType="lpstr">
      <vt:lpstr>Office-Design</vt:lpstr>
      <vt:lpstr>Equation</vt:lpstr>
      <vt:lpstr>Statistical Machine Translation</vt:lpstr>
      <vt:lpstr>Why is MT challenging?</vt:lpstr>
      <vt:lpstr>Why is MT challenging?</vt:lpstr>
      <vt:lpstr>There are around 7,097 languages worldwide but 40% are threatened</vt:lpstr>
      <vt:lpstr>PowerPoint Presentation</vt:lpstr>
      <vt:lpstr>MT epic fails</vt:lpstr>
      <vt:lpstr>MT epic fails</vt:lpstr>
      <vt:lpstr>MT epic fails</vt:lpstr>
      <vt:lpstr>MT epic fails</vt:lpstr>
      <vt:lpstr>MT epic fails</vt:lpstr>
      <vt:lpstr>MT epic fails</vt:lpstr>
      <vt:lpstr>MT epic fails</vt:lpstr>
      <vt:lpstr>Machine Translation Paradigms </vt:lpstr>
      <vt:lpstr>PowerPoint Presentation</vt:lpstr>
      <vt:lpstr>PowerPoint Presentation</vt:lpstr>
      <vt:lpstr>Parallel Corpus: Training resource for MT</vt:lpstr>
      <vt:lpstr>Parallel Corpus: Training resource for MT</vt:lpstr>
      <vt:lpstr>Computing Translation Probabilities</vt:lpstr>
      <vt:lpstr>Training Problems for Statistical MT</vt:lpstr>
      <vt:lpstr>Combine the translation model and LM via the noisy channel approach</vt:lpstr>
      <vt:lpstr>Computing Translation Probabilities</vt:lpstr>
      <vt:lpstr>Language Modeling: P(e)</vt:lpstr>
      <vt:lpstr>Translation Modeling: P(f|e)</vt:lpstr>
      <vt:lpstr>IBM Models 1-5 </vt:lpstr>
      <vt:lpstr>Word based  alignment models</vt:lpstr>
      <vt:lpstr>PowerPoint Presentation</vt:lpstr>
      <vt:lpstr>IBM model 1</vt:lpstr>
      <vt:lpstr>IBM Model 1</vt:lpstr>
      <vt:lpstr>IBM Models</vt:lpstr>
      <vt:lpstr>IBM Model 1</vt:lpstr>
      <vt:lpstr>Computing Model 1 Parameters</vt:lpstr>
      <vt:lpstr>IBM Model 1 example</vt:lpstr>
      <vt:lpstr>IBM Model 1 example</vt:lpstr>
      <vt:lpstr>IBM Model 1 example</vt:lpstr>
      <vt:lpstr>IBM Model 1 example:  Probs after Iteration 2</vt:lpstr>
      <vt:lpstr>From Model 1 to Model 3</vt:lpstr>
      <vt:lpstr>Model 2 </vt:lpstr>
      <vt:lpstr>Model 2 </vt:lpstr>
      <vt:lpstr>PowerPoint Presentation</vt:lpstr>
      <vt:lpstr>Model 3 </vt:lpstr>
      <vt:lpstr>Model 3 </vt:lpstr>
      <vt:lpstr>Model 2 </vt:lpstr>
      <vt:lpstr>Fertility</vt:lpstr>
      <vt:lpstr>Neighborhood of an alignment</vt:lpstr>
      <vt:lpstr>Deficiency: Leaky model!</vt:lpstr>
      <vt:lpstr>Limitations of IBM models (1-5)</vt:lpstr>
      <vt:lpstr>Phrase-Based Statistical MT</vt:lpstr>
      <vt:lpstr>Word Alignment Induced Phrases</vt:lpstr>
      <vt:lpstr>How to learn the phrase translation table?</vt:lpstr>
      <vt:lpstr>Consistent with Word Alignment</vt:lpstr>
      <vt:lpstr>GIZA++ uses heuristics such as union to combine the alignments</vt:lpstr>
      <vt:lpstr>GIZA++ uses heuristics such as union to combine the alignments</vt:lpstr>
      <vt:lpstr>Word Alignment Induced Phrases</vt:lpstr>
      <vt:lpstr>Word Alignment Induced Phrases</vt:lpstr>
      <vt:lpstr>Word Alignment Induced Phrases</vt:lpstr>
      <vt:lpstr>Advantages of  Phrase-based SMT</vt:lpstr>
      <vt:lpstr>Decoding</vt:lpstr>
      <vt:lpstr>Space of Translations</vt:lpstr>
      <vt:lpstr>Stack Decoding</vt:lpstr>
      <vt:lpstr>Search Heuristic</vt:lpstr>
      <vt:lpstr>Estimating the future cost</vt:lpstr>
      <vt:lpstr>Beam Search</vt:lpstr>
      <vt:lpstr>Multistack decoding</vt:lpstr>
      <vt:lpstr>Sequence to Sequence Neural MT</vt:lpstr>
      <vt:lpstr>Advantages of Neural MT</vt:lpstr>
      <vt:lpstr>MT Evaluation</vt:lpstr>
      <vt:lpstr>BLEU Evaluation Metric</vt:lpstr>
      <vt:lpstr>BLEU Evaluation Metric</vt:lpstr>
      <vt:lpstr>Multiple reference translations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Immediate Feedback</vt:lpstr>
    </vt:vector>
  </TitlesOfParts>
  <Company>blum design und kommunikation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Eike Hilgendorff</dc:creator>
  <cp:lastModifiedBy>Chris Bie</cp:lastModifiedBy>
  <cp:revision>204</cp:revision>
  <dcterms:created xsi:type="dcterms:W3CDTF">2016-03-24T14:49:53Z</dcterms:created>
  <dcterms:modified xsi:type="dcterms:W3CDTF">2020-07-02T08:04:34Z</dcterms:modified>
</cp:coreProperties>
</file>